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6858000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/>
            </a:lvl1pPr>
          </a:lstStyle>
          <a:p>
            <a:pPr lvl="0">
              <a:defRPr sz="1800"/>
            </a:pPr>
            <a:r>
              <a:rPr sz="1200"/>
              <a:t>或者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4.jpg" descr="封面A-2-4x3-封面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84"/>
            <a:ext cx="9144000" cy="68566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888888"/>
                </a:solidFill>
              </a:rPr>
              <a:t>单击此处编辑母版副标题样式</a:t>
            </a:r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12" name="image5.jpeg" descr="PPt封面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84"/>
            <a:ext cx="9144000" cy="685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457200" y="121321"/>
            <a:ext cx="8229600" cy="121944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6" name="Shape 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17" name="Shape 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4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888888"/>
                </a:solidFill>
              </a:rPr>
              <a:t>单击此处编辑母版文本样式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457200" y="0"/>
            <a:ext cx="8229600" cy="14620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2800"/>
              <a:t>单击此处编辑母版文本样式</a:t>
            </a:r>
            <a:endParaRPr b="1" sz="2800"/>
          </a:p>
          <a:p>
            <a:pPr lvl="1">
              <a:defRPr b="0" sz="1800"/>
            </a:pPr>
            <a:r>
              <a:rPr b="1" sz="2800"/>
              <a:t>第二级</a:t>
            </a:r>
            <a:endParaRPr b="1" sz="2800"/>
          </a:p>
          <a:p>
            <a:pPr lvl="2">
              <a:defRPr b="0" sz="1800"/>
            </a:pPr>
            <a:r>
              <a:rPr b="1" sz="2800"/>
              <a:t>第三级</a:t>
            </a:r>
            <a:endParaRPr b="1" sz="2800"/>
          </a:p>
          <a:p>
            <a:pPr lvl="3">
              <a:defRPr b="0" sz="1800"/>
            </a:pPr>
            <a:r>
              <a:rPr b="1" sz="2800"/>
              <a:t>第四级</a:t>
            </a:r>
            <a:endParaRPr b="1" sz="2800"/>
          </a:p>
          <a:p>
            <a:pPr lvl="4">
              <a:defRPr b="0" sz="1800"/>
            </a:pPr>
            <a:r>
              <a:rPr b="1" sz="2800"/>
              <a:t>第五级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457200" y="221878"/>
            <a:ext cx="8229600" cy="101833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457200" y="1240210"/>
            <a:ext cx="4040188" cy="93466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/>
            </a:pPr>
            <a:r>
              <a:rPr b="1" sz="2400"/>
              <a:t>单击此处编辑母版文本样式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8229600" cy="14620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defRPr sz="3200">
                <a:latin typeface="Arial"/>
                <a:ea typeface="Arial"/>
                <a:cs typeface="Arial"/>
                <a:sym typeface="Arial"/>
              </a:defRPr>
            </a:lvl2pPr>
            <a:lvl3pPr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b="0" sz="1800"/>
            </a:pPr>
            <a:r>
              <a:rPr b="1" sz="3200"/>
              <a:t>单击此处编辑母版文本样式</a:t>
            </a:r>
            <a:endParaRPr b="1" sz="3200"/>
          </a:p>
          <a:p>
            <a:pPr lvl="1">
              <a:defRPr b="0" sz="1800"/>
            </a:pPr>
            <a:r>
              <a:rPr b="1" sz="3200"/>
              <a:t>第二级</a:t>
            </a:r>
            <a:endParaRPr b="1" sz="3200"/>
          </a:p>
          <a:p>
            <a:pPr lvl="2">
              <a:defRPr b="0" sz="1800"/>
            </a:pPr>
            <a:r>
              <a:rPr b="1" sz="3200"/>
              <a:t>第三级</a:t>
            </a:r>
            <a:endParaRPr b="1" sz="3200"/>
          </a:p>
          <a:p>
            <a:pPr lvl="3">
              <a:defRPr b="0" sz="1800"/>
            </a:pPr>
            <a:r>
              <a:rPr b="1" sz="3200"/>
              <a:t>第四级</a:t>
            </a:r>
            <a:endParaRPr b="1" sz="3200"/>
          </a:p>
          <a:p>
            <a:pPr lvl="4">
              <a:defRPr b="0" sz="1800"/>
            </a:pPr>
            <a:r>
              <a:rPr b="1" sz="3200"/>
              <a:t>第五级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/>
            </a:pPr>
            <a:r>
              <a:rPr b="1" sz="1400"/>
              <a:t>单击此处编辑母版文本样式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jpeg" descr="PP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0232" y="5805263"/>
            <a:ext cx="2376265" cy="9167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>
            <p:ph type="title"/>
          </p:nvPr>
        </p:nvSpPr>
        <p:spPr>
          <a:xfrm>
            <a:off x="0" y="0"/>
            <a:ext cx="9144000" cy="111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57200" y="1340767"/>
            <a:ext cx="8229600" cy="5517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单击此处编辑母版文本样式</a:t>
            </a:r>
            <a:endParaRPr b="1" sz="2400"/>
          </a:p>
          <a:p>
            <a:pPr lvl="1">
              <a:defRPr b="0" sz="1800"/>
            </a:pPr>
            <a:r>
              <a:rPr b="1" sz="2400"/>
              <a:t>第二级</a:t>
            </a:r>
            <a:endParaRPr b="1" sz="2400"/>
          </a:p>
          <a:p>
            <a:pPr lvl="2">
              <a:defRPr b="0" sz="1800"/>
            </a:pPr>
            <a:r>
              <a:rPr b="1" sz="2400"/>
              <a:t>第三级</a:t>
            </a:r>
            <a:endParaRPr b="1" sz="2400"/>
          </a:p>
          <a:p>
            <a:pPr lvl="3">
              <a:defRPr b="0" sz="1800"/>
            </a:pPr>
            <a:r>
              <a:rPr b="1" sz="2400"/>
              <a:t>第四级</a:t>
            </a:r>
            <a:endParaRPr b="1" sz="2400"/>
          </a:p>
          <a:p>
            <a:pPr lvl="4">
              <a:defRPr b="0" sz="1800"/>
            </a:pPr>
            <a:r>
              <a:rPr b="1" sz="2400"/>
              <a:t>第五级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ransition spd="med" advClick="1"/>
  <p:txStyles>
    <p:titleStyle>
      <a:lvl1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2pPr>
      <a:lvl3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3pPr>
      <a:lvl4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4pPr>
      <a:lvl5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5pPr>
      <a:lvl6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6pPr>
      <a:lvl7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7pPr>
      <a:lvl8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8pPr>
      <a:lvl9pPr algn="ctr">
        <a:defRPr b="1" sz="2800">
          <a:solidFill>
            <a:srgbClr val="FFFFFF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1pPr>
      <a:lvl2pPr marL="800100" indent="-342900">
        <a:lnSpc>
          <a:spcPct val="120000"/>
        </a:lnSpc>
        <a:spcBef>
          <a:spcPts val="1200"/>
        </a:spcBef>
        <a:buSzPct val="100000"/>
        <a:buFont typeface="Arial"/>
        <a:buChar char="–"/>
        <a:defRPr b="1" sz="2400">
          <a:latin typeface="微软雅黑"/>
          <a:ea typeface="微软雅黑"/>
          <a:cs typeface="微软雅黑"/>
          <a:sym typeface="微软雅黑"/>
        </a:defRPr>
      </a:lvl2pPr>
      <a:lvl3pPr marL="1219200" indent="-30480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3pPr>
      <a:lvl4pPr marL="1714500" indent="-342900">
        <a:lnSpc>
          <a:spcPct val="120000"/>
        </a:lnSpc>
        <a:spcBef>
          <a:spcPts val="1200"/>
        </a:spcBef>
        <a:buSzPct val="100000"/>
        <a:buFont typeface="Arial"/>
        <a:buChar char="–"/>
        <a:defRPr b="1" sz="2400">
          <a:latin typeface="微软雅黑"/>
          <a:ea typeface="微软雅黑"/>
          <a:cs typeface="微软雅黑"/>
          <a:sym typeface="微软雅黑"/>
        </a:defRPr>
      </a:lvl4pPr>
      <a:lvl5pPr marL="2171700" indent="-342900">
        <a:lnSpc>
          <a:spcPct val="120000"/>
        </a:lnSpc>
        <a:spcBef>
          <a:spcPts val="1200"/>
        </a:spcBef>
        <a:buSzPct val="100000"/>
        <a:buFont typeface="Arial"/>
        <a:buChar char="»"/>
        <a:defRPr b="1" sz="2400">
          <a:latin typeface="微软雅黑"/>
          <a:ea typeface="微软雅黑"/>
          <a:cs typeface="微软雅黑"/>
          <a:sym typeface="微软雅黑"/>
        </a:defRPr>
      </a:lvl5pPr>
      <a:lvl6pPr marL="25603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6pPr>
      <a:lvl7pPr marL="30175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7pPr>
      <a:lvl8pPr marL="34747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8pPr>
      <a:lvl9pPr marL="3931920" indent="-274320">
        <a:lnSpc>
          <a:spcPct val="120000"/>
        </a:lnSpc>
        <a:spcBef>
          <a:spcPts val="1200"/>
        </a:spcBef>
        <a:buSzPct val="100000"/>
        <a:buFont typeface="Arial"/>
        <a:buChar char="•"/>
        <a:defRPr b="1" sz="2400">
          <a:latin typeface="微软雅黑"/>
          <a:ea typeface="微软雅黑"/>
          <a:cs typeface="微软雅黑"/>
          <a:sym typeface="微软雅黑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40.png"/><Relationship Id="rId4" Type="http://schemas.openxmlformats.org/officeDocument/2006/relationships/image" Target="../media/image8.jpeg"/><Relationship Id="rId5" Type="http://schemas.openxmlformats.org/officeDocument/2006/relationships/image" Target="../media/image4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P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>
            <p:ph type="title"/>
          </p:nvPr>
        </p:nvSpPr>
        <p:spPr>
          <a:xfrm>
            <a:off x="539552" y="2130425"/>
            <a:ext cx="7918647" cy="1470025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br>
              <a:rPr b="1" sz="2800">
                <a:solidFill>
                  <a:srgbClr val="FFFFFF"/>
                </a:solidFill>
              </a:rPr>
            </a:br>
            <a:r>
              <a:rPr b="1" sz="3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哪些糖尿病患者应该选择他汀治疗？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179511" y="1522970"/>
            <a:ext cx="5632012" cy="32021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82" name="Shape 182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无心血管疾病，且年龄＜</a:t>
            </a:r>
            <a:r>
              <a:rPr b="1" sz="2800">
                <a:solidFill>
                  <a:srgbClr val="FFFFFF"/>
                </a:solidFill>
              </a:rPr>
              <a:t>40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岁的糖尿病患者，</a:t>
            </a:r>
            <a:b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如果有以下情况，考虑他汀治疗</a:t>
            </a:r>
          </a:p>
        </p:txBody>
      </p:sp>
      <p:sp>
        <p:nvSpPr>
          <p:cNvPr id="183" name="Shape 183"/>
          <p:cNvSpPr/>
          <p:nvPr/>
        </p:nvSpPr>
        <p:spPr>
          <a:xfrm rot="16200000">
            <a:off x="5669064" y="2564089"/>
            <a:ext cx="1604228" cy="1169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solidFill>
            <a:srgbClr val="DBEEF4"/>
          </a:solidFill>
          <a:ln w="25400">
            <a:solidFill>
              <a:srgbClr val="4BACC6"/>
            </a:solidFill>
          </a:ln>
          <a:effectLst>
            <a:outerShdw sx="100000" sy="100000" kx="0" ky="0" algn="b" rotWithShape="0" blurRad="50800" dist="38100" dir="81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400"/>
            </a:pPr>
          </a:p>
        </p:txBody>
      </p:sp>
      <p:sp>
        <p:nvSpPr>
          <p:cNvPr id="184" name="Shape 184"/>
          <p:cNvSpPr/>
          <p:nvPr/>
        </p:nvSpPr>
        <p:spPr>
          <a:xfrm>
            <a:off x="5886401" y="2461539"/>
            <a:ext cx="1169552" cy="817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0000"/>
                </a:solidFill>
              </a:rPr>
              <a:t>考虑他汀治疗</a:t>
            </a:r>
          </a:p>
        </p:txBody>
      </p:sp>
      <p:sp>
        <p:nvSpPr>
          <p:cNvPr id="185" name="Shape 185"/>
          <p:cNvSpPr/>
          <p:nvPr/>
        </p:nvSpPr>
        <p:spPr>
          <a:xfrm>
            <a:off x="7025637" y="2609617"/>
            <a:ext cx="2118363" cy="1294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2400"/>
              <a:t>“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LDL-C</a:t>
            </a:r>
            <a:endParaRPr b="1"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 algn="ctr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＜</a:t>
            </a:r>
            <a:r>
              <a:rPr b="1" sz="3200">
                <a:solidFill>
                  <a:srgbClr val="FF0000"/>
                </a:solidFill>
              </a:rPr>
              <a:t>2.6</a:t>
            </a:r>
            <a:r>
              <a:rPr b="1" sz="2000"/>
              <a:t>mmol/L</a:t>
            </a:r>
          </a:p>
        </p:txBody>
      </p:sp>
      <p:sp>
        <p:nvSpPr>
          <p:cNvPr id="186" name="Shape 186"/>
          <p:cNvSpPr/>
          <p:nvPr/>
        </p:nvSpPr>
        <p:spPr>
          <a:xfrm>
            <a:off x="1167830" y="5249597"/>
            <a:ext cx="5888124" cy="64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000"/>
              <a:t>*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心血管危险因素包括：血脂异常，吸烟，</a:t>
            </a:r>
            <a:endParaRPr sz="2000"/>
          </a:p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高血压，早发性心血管疾病家族史，蛋白尿</a:t>
            </a:r>
          </a:p>
        </p:txBody>
      </p:sp>
      <p:pic>
        <p:nvPicPr>
          <p:cNvPr id="187" name="image29.png" descr="C:\Users\admin\Documents\ppt素材\图形\按钮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280" y="5249597"/>
            <a:ext cx="545273" cy="55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" name="Group 190" descr="d:\program files (x86)\360se6\User Data\temp\71515_101139076000_2.jpg"/>
          <p:cNvGrpSpPr/>
          <p:nvPr/>
        </p:nvGrpSpPr>
        <p:grpSpPr>
          <a:xfrm>
            <a:off x="7179619" y="4177072"/>
            <a:ext cx="1810399" cy="2701247"/>
            <a:chOff x="0" y="0"/>
            <a:chExt cx="1810398" cy="2701245"/>
          </a:xfrm>
        </p:grpSpPr>
        <p:sp>
          <p:nvSpPr>
            <p:cNvPr id="188" name="Shape 188"/>
            <p:cNvSpPr/>
            <p:nvPr/>
          </p:nvSpPr>
          <p:spPr>
            <a:xfrm>
              <a:off x="0" y="0"/>
              <a:ext cx="1810399" cy="27012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89" name="image30.tif"/>
            <p:cNvPicPr/>
            <p:nvPr/>
          </p:nvPicPr>
          <p:blipFill>
            <a:blip r:embed="rId3">
              <a:extLst/>
            </a:blip>
            <a:srcRect l="16686" t="14316" r="12616" b="11102"/>
            <a:stretch>
              <a:fillRect/>
            </a:stretch>
          </p:blipFill>
          <p:spPr>
            <a:xfrm>
              <a:off x="0" y="-1"/>
              <a:ext cx="1810398" cy="2701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1" name="image19.tif" descr="d:\program files (x86)\360se6\User Data\temp\t01b58bbf4ab7216f69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96028" y="2063239"/>
            <a:ext cx="2792854" cy="246428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1898512" y="2796464"/>
            <a:ext cx="817885" cy="739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44"/>
                </a:moveTo>
                <a:lnTo>
                  <a:pt x="7675" y="7344"/>
                </a:lnTo>
                <a:lnTo>
                  <a:pt x="7675" y="0"/>
                </a:lnTo>
                <a:lnTo>
                  <a:pt x="13925" y="0"/>
                </a:lnTo>
                <a:lnTo>
                  <a:pt x="13925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925" y="14256"/>
                </a:lnTo>
                <a:lnTo>
                  <a:pt x="13925" y="21600"/>
                </a:lnTo>
                <a:lnTo>
                  <a:pt x="7675" y="21600"/>
                </a:lnTo>
                <a:lnTo>
                  <a:pt x="7675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C00000"/>
                </a:solidFill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2699791" y="1748857"/>
            <a:ext cx="2626927" cy="95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400"/>
              <a:t>“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LDL-C</a:t>
            </a:r>
            <a:endParaRPr b="1" sz="2400">
              <a:latin typeface="微软雅黑"/>
              <a:ea typeface="微软雅黑"/>
              <a:cs typeface="微软雅黑"/>
              <a:sym typeface="微软雅黑"/>
            </a:endParaRPr>
          </a:p>
          <a:p>
            <a:pPr lvl="0"/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  ≥</a:t>
            </a:r>
            <a:r>
              <a:rPr b="1" sz="32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2.6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mmol/L</a:t>
            </a:r>
          </a:p>
        </p:txBody>
      </p:sp>
      <p:sp>
        <p:nvSpPr>
          <p:cNvPr id="194" name="Shape 194"/>
          <p:cNvSpPr/>
          <p:nvPr/>
        </p:nvSpPr>
        <p:spPr>
          <a:xfrm>
            <a:off x="3930096" y="2833715"/>
            <a:ext cx="408941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i="0" sz="1800"/>
            </a:pPr>
            <a:r>
              <a:rPr b="1" i="1" sz="2400"/>
              <a:t>或</a:t>
            </a:r>
          </a:p>
        </p:txBody>
      </p:sp>
      <p:sp>
        <p:nvSpPr>
          <p:cNvPr id="195" name="Shape 195"/>
          <p:cNvSpPr/>
          <p:nvPr/>
        </p:nvSpPr>
        <p:spPr>
          <a:xfrm>
            <a:off x="3010946" y="3504703"/>
            <a:ext cx="2356357" cy="80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ctr"/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伴有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多种</a:t>
            </a:r>
            <a:endParaRPr b="1" sz="2400"/>
          </a:p>
          <a:p>
            <a:pPr lvl="0" algn="ctr"/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心血管危险因素</a:t>
            </a:r>
            <a:r>
              <a:rPr b="1" sz="2400"/>
              <a:t>*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他汀降低“坏”胆固醇，减少心血管疾病的发生</a:t>
            </a:r>
          </a:p>
        </p:txBody>
      </p:sp>
      <p:grpSp>
        <p:nvGrpSpPr>
          <p:cNvPr id="212" name="Group 212"/>
          <p:cNvGrpSpPr/>
          <p:nvPr/>
        </p:nvGrpSpPr>
        <p:grpSpPr>
          <a:xfrm>
            <a:off x="159838" y="1381510"/>
            <a:ext cx="5231987" cy="4161215"/>
            <a:chOff x="0" y="0"/>
            <a:chExt cx="5231986" cy="4161213"/>
          </a:xfrm>
        </p:grpSpPr>
        <p:sp>
          <p:nvSpPr>
            <p:cNvPr id="198" name="Shape 198"/>
            <p:cNvSpPr/>
            <p:nvPr/>
          </p:nvSpPr>
          <p:spPr>
            <a:xfrm>
              <a:off x="3233701" y="494812"/>
              <a:ext cx="1491612" cy="223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91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70" y="5406"/>
                  </a:lnTo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636062" y="711074"/>
              <a:ext cx="1503661" cy="2094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42" y="0"/>
                  </a:moveTo>
                  <a:lnTo>
                    <a:pt x="21600" y="3738"/>
                  </a:lnTo>
                  <a:lnTo>
                    <a:pt x="21600" y="21353"/>
                  </a:lnTo>
                  <a:lnTo>
                    <a:pt x="0" y="21600"/>
                  </a:lnTo>
                  <a:lnTo>
                    <a:pt x="0" y="5075"/>
                  </a:lnTo>
                </a:path>
              </a:pathLst>
            </a:custGeom>
            <a:gradFill flip="none" rotWithShape="1">
              <a:gsLst>
                <a:gs pos="0">
                  <a:srgbClr val="C0504D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23965" y="907187"/>
              <a:ext cx="1503661" cy="1521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42" y="0"/>
                  </a:moveTo>
                  <a:lnTo>
                    <a:pt x="21600" y="488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7683"/>
                  </a:lnTo>
                </a:path>
              </a:pathLst>
            </a:custGeom>
            <a:gradFill flip="none" rotWithShape="1">
              <a:gsLst>
                <a:gs pos="0">
                  <a:srgbClr val="4F81BD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-1"/>
              <a:ext cx="5231987" cy="1281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7122"/>
                  </a:moveTo>
                  <a:lnTo>
                    <a:pt x="7526" y="6342"/>
                  </a:lnTo>
                  <a:lnTo>
                    <a:pt x="7956" y="12502"/>
                  </a:lnTo>
                  <a:lnTo>
                    <a:pt x="13441" y="4924"/>
                  </a:lnTo>
                  <a:lnTo>
                    <a:pt x="13758" y="10901"/>
                  </a:lnTo>
                  <a:lnTo>
                    <a:pt x="19184" y="5390"/>
                  </a:lnTo>
                  <a:lnTo>
                    <a:pt x="18754" y="0"/>
                  </a:lnTo>
                  <a:lnTo>
                    <a:pt x="21600" y="5451"/>
                  </a:lnTo>
                  <a:lnTo>
                    <a:pt x="19574" y="16859"/>
                  </a:lnTo>
                  <a:lnTo>
                    <a:pt x="19332" y="10982"/>
                  </a:lnTo>
                  <a:lnTo>
                    <a:pt x="12819" y="18662"/>
                  </a:lnTo>
                  <a:lnTo>
                    <a:pt x="12399" y="12563"/>
                  </a:lnTo>
                  <a:lnTo>
                    <a:pt x="6642" y="19614"/>
                  </a:lnTo>
                  <a:lnTo>
                    <a:pt x="6325" y="13495"/>
                  </a:lnTo>
                  <a:lnTo>
                    <a:pt x="331" y="21600"/>
                  </a:lnTo>
                  <a:lnTo>
                    <a:pt x="0" y="171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0000"/>
                </a:gs>
                <a:gs pos="100000">
                  <a:srgbClr val="FF9933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107195" y="1307498"/>
              <a:ext cx="1430164" cy="1112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降低“坏”胆固醇</a:t>
              </a:r>
              <a:endParaRPr b="1" sz="200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1694196" y="1272029"/>
              <a:ext cx="1430164" cy="1112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稳定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/</a:t>
              </a:r>
              <a:endParaRPr b="1" sz="2000"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lvl="0" algn="ctr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逆转斑块</a:t>
              </a:r>
              <a:endParaRPr b="1" sz="2000"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3219248" y="1281885"/>
              <a:ext cx="1490008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减少</a:t>
              </a:r>
              <a:endParaRPr b="1" sz="2000"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lvl="0" algn="ctr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心血管疾病</a:t>
              </a:r>
              <a:endParaRPr sz="2000">
                <a:solidFill>
                  <a:srgbClr val="1C1C1C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  <p:pic>
          <p:nvPicPr>
            <p:cNvPr id="205" name="image31.png" descr="vesse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9302" y="2843533"/>
              <a:ext cx="4645380" cy="1317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Shape 206"/>
            <p:cNvSpPr/>
            <p:nvPr/>
          </p:nvSpPr>
          <p:spPr>
            <a:xfrm>
              <a:off x="751873" y="2675332"/>
              <a:ext cx="78971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/>
              </a:pPr>
              <a:r>
                <a:rPr b="1"/>
                <a:t>LDL-C</a:t>
              </a:r>
            </a:p>
          </p:txBody>
        </p:sp>
        <p:sp>
          <p:nvSpPr>
            <p:cNvPr id="207" name="Shape 207"/>
            <p:cNvSpPr/>
            <p:nvPr/>
          </p:nvSpPr>
          <p:spPr>
            <a:xfrm flipH="1">
              <a:off x="987673" y="2898607"/>
              <a:ext cx="17967" cy="574942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005639" y="2898608"/>
              <a:ext cx="215600" cy="565162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grpSp>
          <p:nvGrpSpPr>
            <p:cNvPr id="211" name="Group 211"/>
            <p:cNvGrpSpPr/>
            <p:nvPr/>
          </p:nvGrpSpPr>
          <p:grpSpPr>
            <a:xfrm>
              <a:off x="616740" y="2095215"/>
              <a:ext cx="874425" cy="609285"/>
              <a:chOff x="0" y="0"/>
              <a:chExt cx="874424" cy="609284"/>
            </a:xfrm>
          </p:grpSpPr>
          <p:sp>
            <p:nvSpPr>
              <p:cNvPr id="209" name="Shape 209"/>
              <p:cNvSpPr/>
              <p:nvPr/>
            </p:nvSpPr>
            <p:spPr>
              <a:xfrm>
                <a:off x="-1" y="-1"/>
                <a:ext cx="874425" cy="609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9765"/>
                    </a:moveTo>
                    <a:lnTo>
                      <a:pt x="1959" y="9765"/>
                    </a:lnTo>
                    <a:lnTo>
                      <a:pt x="1959" y="0"/>
                    </a:lnTo>
                    <a:lnTo>
                      <a:pt x="19641" y="0"/>
                    </a:lnTo>
                    <a:lnTo>
                      <a:pt x="19641" y="9765"/>
                    </a:lnTo>
                    <a:lnTo>
                      <a:pt x="21600" y="9765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14300" dist="12700" dir="5400000">
                  <a:srgbClr val="000000"/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47957" y="60090"/>
                <a:ext cx="759065" cy="3505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b="1" sz="20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2000">
                    <a:solidFill>
                      <a:srgbClr val="FFFFFF"/>
                    </a:solidFill>
                  </a:rPr>
                  <a:t>他汀</a:t>
                </a:r>
              </a:p>
            </p:txBody>
          </p:sp>
        </p:grpSp>
      </p:grpSp>
      <p:sp>
        <p:nvSpPr>
          <p:cNvPr id="213" name="Shape 213"/>
          <p:cNvSpPr/>
          <p:nvPr/>
        </p:nvSpPr>
        <p:spPr>
          <a:xfrm>
            <a:off x="5120090" y="1684675"/>
            <a:ext cx="3890574" cy="1237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他汀降低</a:t>
            </a:r>
            <a:r>
              <a:rPr sz="2000"/>
              <a:t>“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坏胆固醇</a:t>
            </a:r>
            <a:r>
              <a:rPr sz="2000"/>
              <a:t>”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，稳定</a:t>
            </a:r>
            <a:r>
              <a:rPr sz="2000"/>
              <a:t>/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逆转斑块，减少心血管疾病的发生，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被称为降脂治疗的基石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4928032" y="3513532"/>
            <a:ext cx="3906251" cy="2867797"/>
            <a:chOff x="0" y="0"/>
            <a:chExt cx="3906249" cy="2867796"/>
          </a:xfrm>
        </p:grpSpPr>
        <p:pic>
          <p:nvPicPr>
            <p:cNvPr id="214" name="image32.png" descr="d:\program files (x86)\360se6\User Data\temp\82B58PICdsK_1024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06250" cy="28677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7" name="Group 217" descr="2"/>
            <p:cNvGrpSpPr/>
            <p:nvPr/>
          </p:nvGrpSpPr>
          <p:grpSpPr>
            <a:xfrm>
              <a:off x="763311" y="329972"/>
              <a:ext cx="1353210" cy="1053348"/>
              <a:chOff x="0" y="0"/>
              <a:chExt cx="1353209" cy="1053347"/>
            </a:xfrm>
          </p:grpSpPr>
          <p:sp>
            <p:nvSpPr>
              <p:cNvPr id="215" name="Shape 215"/>
              <p:cNvSpPr/>
              <p:nvPr/>
            </p:nvSpPr>
            <p:spPr>
              <a:xfrm>
                <a:off x="0" y="0"/>
                <a:ext cx="1353210" cy="10533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</a:p>
            </p:txBody>
          </p:sp>
          <p:pic>
            <p:nvPicPr>
              <p:cNvPr id="216" name="image33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353210" cy="10533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18" name="Shape 218"/>
            <p:cNvSpPr/>
            <p:nvPr/>
          </p:nvSpPr>
          <p:spPr>
            <a:xfrm>
              <a:off x="1199113" y="1400163"/>
              <a:ext cx="1876461" cy="641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降低</a:t>
              </a:r>
              <a:endParaRPr b="1" sz="2000"/>
            </a:p>
            <a:p>
              <a:pPr lvl="0" algn="ctr"/>
              <a:r>
                <a:rPr b="1" sz="2000"/>
                <a:t>“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坏</a:t>
              </a:r>
              <a:r>
                <a:rPr b="1" sz="2000"/>
                <a:t>”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胆固醇</a:t>
              </a:r>
            </a:p>
          </p:txBody>
        </p:sp>
      </p:grp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他汀</a:t>
            </a:r>
            <a:r>
              <a:rPr b="1" sz="36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rPr>
              <a:t>总体安全性良好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，久经临床验证</a:t>
            </a:r>
          </a:p>
        </p:txBody>
      </p:sp>
      <p:sp>
        <p:nvSpPr>
          <p:cNvPr id="222" name="Shape 222"/>
          <p:cNvSpPr/>
          <p:nvPr/>
        </p:nvSpPr>
        <p:spPr>
          <a:xfrm>
            <a:off x="688338" y="1497611"/>
            <a:ext cx="7560842" cy="2723477"/>
          </a:xfrm>
          <a:prstGeom prst="roundRect">
            <a:avLst>
              <a:gd name="adj" fmla="val 11921"/>
            </a:avLst>
          </a:prstGeom>
          <a:gradFill>
            <a:gsLst>
              <a:gs pos="0">
                <a:srgbClr val="AFCEFB"/>
              </a:gs>
              <a:gs pos="50000">
                <a:srgbClr val="CDDFFC"/>
              </a:gs>
              <a:gs pos="100000">
                <a:srgbClr val="E6EFFD"/>
              </a:gs>
            </a:gsLst>
            <a:lin ang="2700000"/>
          </a:gradFill>
          <a:ln w="25400">
            <a:solidFill>
              <a:srgbClr val="FFFFFF"/>
            </a:solidFill>
            <a:round/>
          </a:ln>
          <a:effectLst>
            <a:outerShdw sx="100000" sy="100000" kx="0" ky="0" algn="b" rotWithShape="0" blurRad="12700" dist="53882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pPr>
          </a:p>
        </p:txBody>
      </p:sp>
      <p:sp>
        <p:nvSpPr>
          <p:cNvPr id="223" name="Shape 223"/>
          <p:cNvSpPr/>
          <p:nvPr>
            <p:ph type="body" idx="1"/>
          </p:nvPr>
        </p:nvSpPr>
        <p:spPr>
          <a:xfrm>
            <a:off x="760346" y="1632074"/>
            <a:ext cx="7416826" cy="2123659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b="0" sz="1800"/>
            </a:pPr>
            <a:r>
              <a:rPr b="1" sz="2400"/>
              <a:t>他汀临床使用</a:t>
            </a:r>
            <a:r>
              <a:rPr b="1" sz="2800">
                <a:solidFill>
                  <a:srgbClr val="FF0000"/>
                </a:solidFill>
              </a:rPr>
              <a:t>最广泛</a:t>
            </a:r>
            <a:r>
              <a:rPr b="1" sz="2400"/>
              <a:t>，</a:t>
            </a:r>
            <a:r>
              <a:rPr b="1" sz="3200">
                <a:solidFill>
                  <a:srgbClr val="FF0000"/>
                </a:solidFill>
              </a:rPr>
              <a:t>总体安全性良好</a:t>
            </a:r>
            <a:r>
              <a:rPr b="1" sz="2400"/>
              <a:t>，适合长期服用</a:t>
            </a:r>
            <a:endParaRPr b="1" sz="2400"/>
          </a:p>
          <a:p>
            <a:pPr lvl="0">
              <a:lnSpc>
                <a:spcPct val="100000"/>
              </a:lnSpc>
              <a:defRPr b="0" sz="1800"/>
            </a:pPr>
            <a:r>
              <a:rPr b="1" sz="2400"/>
              <a:t>在临床应用已有</a:t>
            </a:r>
            <a:r>
              <a:rPr b="1" sz="3200">
                <a:solidFill>
                  <a:srgbClr val="FF0000"/>
                </a:solidFill>
              </a:rPr>
              <a:t>超过</a:t>
            </a:r>
            <a:r>
              <a:rPr b="1" sz="3200">
                <a:solidFill>
                  <a:srgbClr val="FF0000"/>
                </a:solidFill>
              </a:rPr>
              <a:t>20</a:t>
            </a:r>
            <a:r>
              <a:rPr b="1" sz="3200">
                <a:solidFill>
                  <a:srgbClr val="FF0000"/>
                </a:solidFill>
              </a:rPr>
              <a:t>年</a:t>
            </a:r>
            <a:r>
              <a:rPr b="1" sz="2400"/>
              <a:t>的历史，其安全性经历了时间的考验</a:t>
            </a:r>
          </a:p>
        </p:txBody>
      </p:sp>
      <p:pic>
        <p:nvPicPr>
          <p:cNvPr id="224" name="image34.png" descr="14"/>
          <p:cNvPicPr/>
          <p:nvPr/>
        </p:nvPicPr>
        <p:blipFill>
          <a:blip r:embed="rId2">
            <a:extLst/>
          </a:blip>
          <a:srcRect l="1170" t="28382" r="65157" b="21625"/>
          <a:stretch>
            <a:fillRect/>
          </a:stretch>
        </p:blipFill>
        <p:spPr>
          <a:xfrm>
            <a:off x="4439663" y="4016109"/>
            <a:ext cx="2078643" cy="23227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7940" dir="5400000">
              <a:srgbClr val="000000">
                <a:alpha val="32000"/>
              </a:srgbClr>
            </a:outerShdw>
          </a:effectLst>
        </p:spPr>
      </p:pic>
      <p:pic>
        <p:nvPicPr>
          <p:cNvPr id="225" name="image35.png" descr="d:\program files (x86)\360se6\User Data\temp\cartoon-doctor-illustration-friendly-smiling-waving-31495688.jpg"/>
          <p:cNvPicPr/>
          <p:nvPr/>
        </p:nvPicPr>
        <p:blipFill>
          <a:blip r:embed="rId3">
            <a:extLst/>
          </a:blip>
          <a:srcRect l="0" t="0" r="9013" b="0"/>
          <a:stretch>
            <a:fillRect/>
          </a:stretch>
        </p:blipFill>
        <p:spPr>
          <a:xfrm>
            <a:off x="5930138" y="3410093"/>
            <a:ext cx="2895009" cy="3403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另外，服用他汀治疗的同时，勿忘保持健康生活方式</a:t>
            </a:r>
          </a:p>
        </p:txBody>
      </p:sp>
      <p:pic>
        <p:nvPicPr>
          <p:cNvPr id="228" name="image3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0644" y="1060992"/>
            <a:ext cx="5856495" cy="5392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10.tif" descr="卡通医生矢量图大图 点击还原"/>
          <p:cNvPicPr/>
          <p:nvPr/>
        </p:nvPicPr>
        <p:blipFill>
          <a:blip r:embed="rId3">
            <a:extLst/>
          </a:blip>
          <a:srcRect l="0" t="34361" r="75097" b="22596"/>
          <a:stretch>
            <a:fillRect/>
          </a:stretch>
        </p:blipFill>
        <p:spPr>
          <a:xfrm flipH="1">
            <a:off x="6300192" y="4753159"/>
            <a:ext cx="1724601" cy="195992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4139951" y="2276872"/>
            <a:ext cx="3600399" cy="1814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健康生活方式是基础，请您在服用他汀治疗的同时，勿忘保持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健康生活方式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，全面控制好血脂！</a:t>
            </a:r>
          </a:p>
        </p:txBody>
      </p:sp>
      <p:pic>
        <p:nvPicPr>
          <p:cNvPr id="231" name="image37.png" descr="d:\program files (x86)\360se6\User Data\temp\t0168cb7f1f2e34beb2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550" y="4031658"/>
            <a:ext cx="2110357" cy="2384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38.png" descr="d:\program files (x86)\360se6\User Data\temp\096ef52c-cbad-4ae0-a4e6-580268ad3d89.jpg"/>
          <p:cNvPicPr/>
          <p:nvPr/>
        </p:nvPicPr>
        <p:blipFill>
          <a:blip r:embed="rId5">
            <a:extLst/>
          </a:blip>
          <a:srcRect l="0" t="0" r="0" b="26354"/>
          <a:stretch>
            <a:fillRect/>
          </a:stretch>
        </p:blipFill>
        <p:spPr>
          <a:xfrm>
            <a:off x="395537" y="1720436"/>
            <a:ext cx="2622382" cy="1708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健康生活方式（一）：清淡饮食，戒烟限酒是基础</a:t>
            </a:r>
          </a:p>
        </p:txBody>
      </p:sp>
      <p:pic>
        <p:nvPicPr>
          <p:cNvPr id="235" name="image3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407" y="1530006"/>
            <a:ext cx="509588" cy="66675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643328" y="3093349"/>
            <a:ext cx="4485979" cy="717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清淡饮食，少脂少盐，多吃富含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膳食纤维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的食物，如蔬菜、水果、粗粮等</a:t>
            </a:r>
          </a:p>
        </p:txBody>
      </p:sp>
      <p:pic>
        <p:nvPicPr>
          <p:cNvPr id="237" name="image40.png" descr="d:\program files (x86)\360se6\User Data\temp\4499633_181124564000_2.jpg"/>
          <p:cNvPicPr/>
          <p:nvPr/>
        </p:nvPicPr>
        <p:blipFill>
          <a:blip r:embed="rId3">
            <a:extLst/>
          </a:blip>
          <a:srcRect l="0" t="0" r="0" b="6746"/>
          <a:stretch>
            <a:fillRect/>
          </a:stretch>
        </p:blipFill>
        <p:spPr>
          <a:xfrm>
            <a:off x="5501959" y="889848"/>
            <a:ext cx="2930624" cy="2628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4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8335" y="3920299"/>
            <a:ext cx="502254" cy="57284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4939436" y="4566365"/>
            <a:ext cx="3920526" cy="143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吸烟是健康的</a:t>
            </a:r>
            <a:r>
              <a:rPr b="1" sz="2400">
                <a:solidFill>
                  <a:srgbClr val="FF0000"/>
                </a:solidFill>
              </a:rPr>
              <a:t>“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头号杀手</a:t>
            </a:r>
            <a:r>
              <a:rPr b="1" sz="2400">
                <a:solidFill>
                  <a:srgbClr val="FF0000"/>
                </a:solidFill>
              </a:rPr>
              <a:t>”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，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戒烟应一次戒断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。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饮酒要适量，低度白酒每天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不超过半两</a:t>
            </a:r>
            <a:r>
              <a:rPr sz="2000"/>
              <a:t>,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或红酒</a:t>
            </a:r>
            <a:r>
              <a:rPr b="1" sz="2400">
                <a:solidFill>
                  <a:srgbClr val="FF0000"/>
                </a:solidFill>
              </a:rPr>
              <a:t>1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杯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，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或啤酒</a:t>
            </a:r>
            <a:r>
              <a:rPr b="1" sz="2400">
                <a:solidFill>
                  <a:srgbClr val="FF0000"/>
                </a:solidFill>
              </a:rPr>
              <a:t>1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瓶</a:t>
            </a:r>
          </a:p>
        </p:txBody>
      </p:sp>
      <p:pic>
        <p:nvPicPr>
          <p:cNvPr id="240" name="image42.png" descr="d:\program files (x86)\360se6\User Data\temp\t01f47b4f0154542748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8006" y="1141219"/>
            <a:ext cx="2714364" cy="1783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" name="Group 245"/>
          <p:cNvGrpSpPr/>
          <p:nvPr/>
        </p:nvGrpSpPr>
        <p:grpSpPr>
          <a:xfrm>
            <a:off x="872994" y="4360523"/>
            <a:ext cx="3658560" cy="1767659"/>
            <a:chOff x="0" y="0"/>
            <a:chExt cx="3658558" cy="1767657"/>
          </a:xfrm>
        </p:grpSpPr>
        <p:grpSp>
          <p:nvGrpSpPr>
            <p:cNvPr id="243" name="Group 243"/>
            <p:cNvGrpSpPr/>
            <p:nvPr/>
          </p:nvGrpSpPr>
          <p:grpSpPr>
            <a:xfrm>
              <a:off x="0" y="-1"/>
              <a:ext cx="3658559" cy="1727441"/>
              <a:chOff x="0" y="0"/>
              <a:chExt cx="3658558" cy="1727440"/>
            </a:xfrm>
          </p:grpSpPr>
          <p:pic>
            <p:nvPicPr>
              <p:cNvPr id="241" name="image43.png" descr="d:\program files (x86)\360se6\User Data\temp\t01bb768f04f8759291.jp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166673" y="56396"/>
                <a:ext cx="1491886" cy="1166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image44.png" descr="d:\program files (x86)\360se6\User Data\temp\U499P4T8D4372877F107DT20121130142519.jpg"/>
              <p:cNvPicPr/>
              <p:nvPr/>
            </p:nvPicPr>
            <p:blipFill>
              <a:blip r:embed="rId7">
                <a:extLst/>
              </a:blip>
              <a:srcRect l="0" t="0" r="0" b="7727"/>
              <a:stretch>
                <a:fillRect/>
              </a:stretch>
            </p:blipFill>
            <p:spPr>
              <a:xfrm>
                <a:off x="-1" y="-1"/>
                <a:ext cx="2587604" cy="17274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810000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244" name="Shape 244"/>
            <p:cNvSpPr/>
            <p:nvPr/>
          </p:nvSpPr>
          <p:spPr>
            <a:xfrm>
              <a:off x="2882153" y="1102545"/>
              <a:ext cx="1" cy="665113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bevel/>
            </a:ln>
            <a:effectLst>
              <a:outerShdw sx="100000" sy="100000" kx="0" ky="0" algn="b" rotWithShape="0" blurRad="50800" dist="38100" dir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健康生活方式（二）： 合理运动，良好心态常保持</a:t>
            </a:r>
          </a:p>
        </p:txBody>
      </p:sp>
      <p:pic>
        <p:nvPicPr>
          <p:cNvPr id="248" name="image45.jpg" descr="d:\program files (x86)\360se6\User Data\temp\171134057b86da614f995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60" y="3877607"/>
            <a:ext cx="3798269" cy="2359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4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8936" y="1434196"/>
            <a:ext cx="487452" cy="57393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4451351" y="4979796"/>
            <a:ext cx="4008514" cy="93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情绪紧张、过度兴奋会引起血中胆固醇升高。应保持良好、乐观心态，愉悦身心，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避免过度紧张</a:t>
            </a:r>
          </a:p>
        </p:txBody>
      </p:sp>
      <p:grpSp>
        <p:nvGrpSpPr>
          <p:cNvPr id="253" name="Group 253" descr="d:\program files (x86)\360se6\User Data\temp\1618210460169bf9958704.jpg"/>
          <p:cNvGrpSpPr/>
          <p:nvPr/>
        </p:nvGrpSpPr>
        <p:grpSpPr>
          <a:xfrm>
            <a:off x="5139963" y="1303930"/>
            <a:ext cx="2631288" cy="2696296"/>
            <a:chOff x="0" y="0"/>
            <a:chExt cx="2631287" cy="2696294"/>
          </a:xfrm>
        </p:grpSpPr>
        <p:sp>
          <p:nvSpPr>
            <p:cNvPr id="251" name="Shape 251"/>
            <p:cNvSpPr/>
            <p:nvPr/>
          </p:nvSpPr>
          <p:spPr>
            <a:xfrm>
              <a:off x="0" y="0"/>
              <a:ext cx="2631288" cy="2696295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252" name="image47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631288" cy="26962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4" name="Shape 254"/>
          <p:cNvSpPr/>
          <p:nvPr/>
        </p:nvSpPr>
        <p:spPr>
          <a:xfrm>
            <a:off x="912674" y="2144247"/>
            <a:ext cx="365067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适量运动，循序渐进，建议每周运动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3~5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次，每次时间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30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分钟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~1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小时</a:t>
            </a:r>
          </a:p>
        </p:txBody>
      </p:sp>
      <p:pic>
        <p:nvPicPr>
          <p:cNvPr id="255" name="image4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70503" y="4149080"/>
            <a:ext cx="539048" cy="620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58" name="image49.jpg" descr="d:\program files (x86)\360se6\User Data\temp\t019957f796169a8e3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680" y="2831607"/>
            <a:ext cx="4454724" cy="3806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4" name="Group 264"/>
          <p:cNvGrpSpPr/>
          <p:nvPr/>
        </p:nvGrpSpPr>
        <p:grpSpPr>
          <a:xfrm>
            <a:off x="3848378" y="1759600"/>
            <a:ext cx="4182004" cy="2065788"/>
            <a:chOff x="0" y="0"/>
            <a:chExt cx="4182002" cy="2065786"/>
          </a:xfrm>
        </p:grpSpPr>
        <p:sp>
          <p:nvSpPr>
            <p:cNvPr id="259" name="Shape 259"/>
            <p:cNvSpPr/>
            <p:nvPr/>
          </p:nvSpPr>
          <p:spPr>
            <a:xfrm>
              <a:off x="0" y="0"/>
              <a:ext cx="4182003" cy="1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60" name="Shape 260"/>
            <p:cNvSpPr/>
            <p:nvPr/>
          </p:nvSpPr>
          <p:spPr>
            <a:xfrm>
              <a:off x="1680337" y="1584561"/>
              <a:ext cx="270563" cy="27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61" name="Shape 261"/>
            <p:cNvSpPr/>
            <p:nvPr/>
          </p:nvSpPr>
          <p:spPr>
            <a:xfrm>
              <a:off x="1666903" y="1823244"/>
              <a:ext cx="180375" cy="180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62" name="Shape 262"/>
            <p:cNvSpPr/>
            <p:nvPr/>
          </p:nvSpPr>
          <p:spPr>
            <a:xfrm>
              <a:off x="1679566" y="1975598"/>
              <a:ext cx="90189" cy="9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63" name="Shape 263"/>
            <p:cNvSpPr/>
            <p:nvPr/>
          </p:nvSpPr>
          <p:spPr>
            <a:xfrm>
              <a:off x="212353" y="82707"/>
              <a:ext cx="3832111" cy="138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</p:grpSp>
      <p:sp>
        <p:nvSpPr>
          <p:cNvPr id="265" name="Shape 265"/>
          <p:cNvSpPr/>
          <p:nvPr/>
        </p:nvSpPr>
        <p:spPr>
          <a:xfrm>
            <a:off x="4451825" y="1965878"/>
            <a:ext cx="3159840" cy="103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/>
            </a:pPr>
            <a:r>
              <a:rPr sz="2400"/>
              <a:t>医生，血脂已经降下来了，我是不是可以停药了呢？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高血脂无法治愈，降脂治疗无法一劳永逸</a:t>
            </a:r>
          </a:p>
        </p:txBody>
      </p:sp>
      <p:pic>
        <p:nvPicPr>
          <p:cNvPr id="268" name="image50.png" descr="C:\Users\admin\Desktop\1373436463.jpg"/>
          <p:cNvPicPr/>
          <p:nvPr/>
        </p:nvPicPr>
        <p:blipFill>
          <a:blip r:embed="rId2">
            <a:extLst/>
          </a:blip>
          <a:srcRect l="7348" t="0" r="15851" b="33902"/>
          <a:stretch>
            <a:fillRect/>
          </a:stretch>
        </p:blipFill>
        <p:spPr>
          <a:xfrm>
            <a:off x="5220072" y="2379379"/>
            <a:ext cx="2520281" cy="182723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5012621" y="4305420"/>
            <a:ext cx="289097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“坏”胆固醇升高</a:t>
            </a:r>
          </a:p>
        </p:txBody>
      </p:sp>
      <p:sp>
        <p:nvSpPr>
          <p:cNvPr id="270" name="Shape 270"/>
          <p:cNvSpPr/>
          <p:nvPr/>
        </p:nvSpPr>
        <p:spPr>
          <a:xfrm>
            <a:off x="4269649" y="3024718"/>
            <a:ext cx="504057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429" y="5400"/>
                </a:lnTo>
                <a:lnTo>
                  <a:pt x="15429" y="0"/>
                </a:lnTo>
                <a:lnTo>
                  <a:pt x="21600" y="10800"/>
                </a:lnTo>
                <a:lnTo>
                  <a:pt x="15429" y="21600"/>
                </a:lnTo>
                <a:lnTo>
                  <a:pt x="15429" y="16200"/>
                </a:lnTo>
                <a:lnTo>
                  <a:pt x="0" y="16200"/>
                </a:lnTo>
                <a:lnTo>
                  <a:pt x="3086" y="10800"/>
                </a:ln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>
            <a:solidFill>
              <a:srgbClr val="F692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271" name="Shape 271"/>
          <p:cNvSpPr/>
          <p:nvPr/>
        </p:nvSpPr>
        <p:spPr>
          <a:xfrm>
            <a:off x="547443" y="1266440"/>
            <a:ext cx="8064898" cy="6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胆固醇水平更多的取决于人体自身胆固醇的合成，与遗传等因素有关，人体就像工厂，每天都在生产</a:t>
            </a:r>
            <a:r>
              <a:rPr b="1" sz="2000"/>
              <a:t>“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000"/>
              <a:t>”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</a:p>
        </p:txBody>
      </p:sp>
      <p:grpSp>
        <p:nvGrpSpPr>
          <p:cNvPr id="274" name="Group 274"/>
          <p:cNvGrpSpPr/>
          <p:nvPr/>
        </p:nvGrpSpPr>
        <p:grpSpPr>
          <a:xfrm>
            <a:off x="539551" y="5172233"/>
            <a:ext cx="8064898" cy="1268761"/>
            <a:chOff x="0" y="0"/>
            <a:chExt cx="8064896" cy="1268759"/>
          </a:xfrm>
        </p:grpSpPr>
        <p:sp>
          <p:nvSpPr>
            <p:cNvPr id="272" name="Shape 272"/>
            <p:cNvSpPr/>
            <p:nvPr/>
          </p:nvSpPr>
          <p:spPr>
            <a:xfrm>
              <a:off x="0" y="0"/>
              <a:ext cx="8064897" cy="12687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73" name="Shape 273"/>
            <p:cNvSpPr/>
            <p:nvPr/>
          </p:nvSpPr>
          <p:spPr>
            <a:xfrm>
              <a:off x="-1" y="161381"/>
              <a:ext cx="8064898" cy="766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 sz="2400">
                  <a:latin typeface="微软雅黑"/>
                  <a:ea typeface="微软雅黑"/>
                  <a:cs typeface="微软雅黑"/>
                  <a:sym typeface="微软雅黑"/>
                </a:rPr>
                <a:t>高血脂无法治愈，需要持续控制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，</a:t>
              </a:r>
              <a:endParaRPr b="1" sz="2000"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lvl="0" algn="ctr"/>
              <a:r>
                <a:rPr b="1" sz="28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一旦中止降脂治疗，血脂又会回升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，</a:t>
              </a:r>
              <a:r>
                <a:rPr b="1" sz="2400">
                  <a:latin typeface="微软雅黑"/>
                  <a:ea typeface="微软雅黑"/>
                  <a:cs typeface="微软雅黑"/>
                  <a:sym typeface="微软雅黑"/>
                </a:rPr>
                <a:t>影响治疗效果</a:t>
              </a:r>
            </a:p>
          </p:txBody>
        </p:sp>
      </p:grpSp>
      <p:pic>
        <p:nvPicPr>
          <p:cNvPr id="275" name="image51.png" descr="d:\program files (x86)\360se6\User Data\temp\200787143454642_2.jpg"/>
          <p:cNvPicPr/>
          <p:nvPr/>
        </p:nvPicPr>
        <p:blipFill>
          <a:blip r:embed="rId3">
            <a:extLst/>
          </a:blip>
          <a:srcRect l="0" t="0" r="0" b="4400"/>
          <a:stretch>
            <a:fillRect/>
          </a:stretch>
        </p:blipFill>
        <p:spPr>
          <a:xfrm>
            <a:off x="848972" y="2206735"/>
            <a:ext cx="2570901" cy="209687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879648" y="4331311"/>
            <a:ext cx="289097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合成“坏”胆固醇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2348453" y="1674541"/>
            <a:ext cx="4161873" cy="1774829"/>
          </a:xfrm>
          <a:prstGeom prst="roundRect">
            <a:avLst>
              <a:gd name="adj" fmla="val 5869"/>
            </a:avLst>
          </a:prstGeom>
          <a:solidFill>
            <a:srgbClr val="FFFFFF">
              <a:alpha val="60000"/>
            </a:srgbClr>
          </a:solidFill>
          <a:ln w="38100">
            <a:solidFill>
              <a:srgbClr val="BBE0E3"/>
            </a:solidFill>
          </a:ln>
          <a:effectLst>
            <a:outerShdw sx="100000" sy="100000" kx="0" ky="0" algn="b" rotWithShape="0" blurRad="228600" dist="38100" dir="5220000">
              <a:srgbClr val="000000">
                <a:alpha val="3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tabLst>
                <a:tab pos="127000" algn="l"/>
              </a:tabLst>
              <a:defRPr b="1" sz="1400"/>
            </a:pPr>
          </a:p>
        </p:txBody>
      </p:sp>
      <p:grpSp>
        <p:nvGrpSpPr>
          <p:cNvPr id="281" name="Group 281"/>
          <p:cNvGrpSpPr/>
          <p:nvPr/>
        </p:nvGrpSpPr>
        <p:grpSpPr>
          <a:xfrm>
            <a:off x="2482427" y="1240760"/>
            <a:ext cx="2299706" cy="628405"/>
            <a:chOff x="0" y="0"/>
            <a:chExt cx="2299704" cy="628403"/>
          </a:xfrm>
        </p:grpSpPr>
        <p:sp>
          <p:nvSpPr>
            <p:cNvPr id="279" name="Shape 279"/>
            <p:cNvSpPr/>
            <p:nvPr/>
          </p:nvSpPr>
          <p:spPr>
            <a:xfrm>
              <a:off x="0" y="0"/>
              <a:ext cx="2299705" cy="628404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28600" dist="38100" dir="5220000">
                <a:srgbClr val="000000">
                  <a:alpha val="33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24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0675" y="114303"/>
              <a:ext cx="2238355" cy="399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2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400"/>
                <a:t>坏胆固醇升高</a:t>
              </a:r>
            </a:p>
          </p:txBody>
        </p:sp>
      </p:grpSp>
      <p:sp>
        <p:nvSpPr>
          <p:cNvPr id="282" name="Shape 282"/>
          <p:cNvSpPr/>
          <p:nvPr/>
        </p:nvSpPr>
        <p:spPr>
          <a:xfrm>
            <a:off x="2414895" y="4460766"/>
            <a:ext cx="4095430" cy="1882119"/>
          </a:xfrm>
          <a:prstGeom prst="roundRect">
            <a:avLst>
              <a:gd name="adj" fmla="val 5869"/>
            </a:avLst>
          </a:prstGeom>
          <a:solidFill>
            <a:srgbClr val="FFFFFF">
              <a:alpha val="60000"/>
            </a:srgbClr>
          </a:solidFill>
          <a:ln w="38100">
            <a:solidFill>
              <a:srgbClr val="BBE0E3"/>
            </a:solidFill>
          </a:ln>
          <a:effectLst>
            <a:outerShdw sx="100000" sy="100000" kx="0" ky="0" algn="b" rotWithShape="0" blurRad="228600" dist="38100" dir="5220000">
              <a:srgbClr val="000000">
                <a:alpha val="3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tabLst>
                <a:tab pos="127000" algn="l"/>
              </a:tabLst>
              <a:defRPr b="1" sz="1400"/>
            </a:pPr>
          </a:p>
        </p:txBody>
      </p:sp>
      <p:grpSp>
        <p:nvGrpSpPr>
          <p:cNvPr id="285" name="Group 285"/>
          <p:cNvGrpSpPr/>
          <p:nvPr/>
        </p:nvGrpSpPr>
        <p:grpSpPr>
          <a:xfrm>
            <a:off x="2482429" y="4080971"/>
            <a:ext cx="2694942" cy="628405"/>
            <a:chOff x="0" y="0"/>
            <a:chExt cx="2694940" cy="628403"/>
          </a:xfrm>
        </p:grpSpPr>
        <p:sp>
          <p:nvSpPr>
            <p:cNvPr id="283" name="Shape 283"/>
            <p:cNvSpPr/>
            <p:nvPr/>
          </p:nvSpPr>
          <p:spPr>
            <a:xfrm>
              <a:off x="0" y="0"/>
              <a:ext cx="2694941" cy="628404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28600" dist="38100" dir="5220000">
                <a:srgbClr val="000000">
                  <a:alpha val="33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284" name="Shape 284"/>
            <p:cNvSpPr/>
            <p:nvPr/>
          </p:nvSpPr>
          <p:spPr>
            <a:xfrm>
              <a:off x="30675" y="89665"/>
              <a:ext cx="2633591" cy="44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2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800"/>
                <a:t>斑块进展</a:t>
              </a:r>
            </a:p>
          </p:txBody>
        </p:sp>
      </p:grpSp>
      <p:pic>
        <p:nvPicPr>
          <p:cNvPr id="286" name="image52.png" descr="C:\Documents and Settings\Administrator\My Documents\ppt素材\箭头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7813518">
            <a:off x="1802427" y="4397257"/>
            <a:ext cx="502530" cy="64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52.png" descr="C:\Documents and Settings\Administrator\My Documents\ppt素材\箭头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5131796">
            <a:off x="1836065" y="2231324"/>
            <a:ext cx="502530" cy="668567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2408891" y="2061739"/>
            <a:ext cx="4117762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人体内胆固醇的合成一直在进行，自行停药或减量，会造成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“坏”胆固醇水平会再次升高</a:t>
            </a:r>
          </a:p>
        </p:txBody>
      </p:sp>
      <p:sp>
        <p:nvSpPr>
          <p:cNvPr id="289" name="Shape 289"/>
          <p:cNvSpPr/>
          <p:nvPr/>
        </p:nvSpPr>
        <p:spPr>
          <a:xfrm>
            <a:off x="2557769" y="4810157"/>
            <a:ext cx="3952556" cy="121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自行停药或减量，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可能会影响已经稳定的斑块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，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导致心血管疾病风险升高</a:t>
            </a:r>
          </a:p>
        </p:txBody>
      </p:sp>
      <p:pic>
        <p:nvPicPr>
          <p:cNvPr id="290" name="image50.tif" descr="C:\Users\admin\Desktop\1373436463.jpg"/>
          <p:cNvPicPr/>
          <p:nvPr/>
        </p:nvPicPr>
        <p:blipFill>
          <a:blip r:embed="rId3">
            <a:extLst/>
          </a:blip>
          <a:srcRect l="7348" t="0" r="15851" b="33902"/>
          <a:stretch>
            <a:fillRect/>
          </a:stretch>
        </p:blipFill>
        <p:spPr>
          <a:xfrm>
            <a:off x="6620491" y="1674541"/>
            <a:ext cx="2208735" cy="160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53.png" descr="Untitled-1 copy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24209" y="4907208"/>
            <a:ext cx="2105016" cy="9892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Group 294"/>
          <p:cNvGrpSpPr/>
          <p:nvPr/>
        </p:nvGrpSpPr>
        <p:grpSpPr>
          <a:xfrm>
            <a:off x="549990" y="2173733"/>
            <a:ext cx="1104655" cy="3559524"/>
            <a:chOff x="0" y="0"/>
            <a:chExt cx="1104654" cy="3559523"/>
          </a:xfrm>
        </p:grpSpPr>
        <p:sp>
          <p:nvSpPr>
            <p:cNvPr id="292" name="Shape 292"/>
            <p:cNvSpPr/>
            <p:nvPr/>
          </p:nvSpPr>
          <p:spPr>
            <a:xfrm>
              <a:off x="0" y="0"/>
              <a:ext cx="1104655" cy="3559524"/>
            </a:xfrm>
            <a:prstGeom prst="roundRect">
              <a:avLst>
                <a:gd name="adj" fmla="val 16667"/>
              </a:avLst>
            </a:prstGeom>
            <a:solidFill>
              <a:srgbClr val="B7DEE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32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293" name="Shape 293"/>
            <p:cNvSpPr/>
            <p:nvPr/>
          </p:nvSpPr>
          <p:spPr>
            <a:xfrm>
              <a:off x="53925" y="901937"/>
              <a:ext cx="996805" cy="1755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 b="1" sz="32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不可</a:t>
              </a:r>
              <a:r>
                <a:rPr b="1" sz="3200">
                  <a:latin typeface="微软雅黑"/>
                  <a:ea typeface="微软雅黑"/>
                  <a:cs typeface="微软雅黑"/>
                  <a:sym typeface="微软雅黑"/>
                </a:rPr>
                <a:t>擅自停药减量</a:t>
              </a:r>
            </a:p>
          </p:txBody>
        </p:sp>
      </p:grpSp>
      <p:sp>
        <p:nvSpPr>
          <p:cNvPr id="295" name="Shape 295"/>
          <p:cNvSpPr/>
          <p:nvPr/>
        </p:nvSpPr>
        <p:spPr>
          <a:xfrm>
            <a:off x="0" y="31371"/>
            <a:ext cx="9144000" cy="1052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def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不可擅自停药或减量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292005" y="2281388"/>
            <a:ext cx="5044340" cy="85725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298" name="Shape 298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最后，请您牢记定期来院复查</a:t>
            </a:r>
          </a:p>
        </p:txBody>
      </p:sp>
      <p:grpSp>
        <p:nvGrpSpPr>
          <p:cNvPr id="301" name="Group 301"/>
          <p:cNvGrpSpPr/>
          <p:nvPr/>
        </p:nvGrpSpPr>
        <p:grpSpPr>
          <a:xfrm>
            <a:off x="284009" y="4357123"/>
            <a:ext cx="5152087" cy="1808181"/>
            <a:chOff x="0" y="0"/>
            <a:chExt cx="5152085" cy="1808179"/>
          </a:xfrm>
        </p:grpSpPr>
        <p:sp>
          <p:nvSpPr>
            <p:cNvPr id="299" name="Shape 299"/>
            <p:cNvSpPr/>
            <p:nvPr/>
          </p:nvSpPr>
          <p:spPr>
            <a:xfrm>
              <a:off x="0" y="0"/>
              <a:ext cx="5152086" cy="1808180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FFC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50000"/>
                </a:lnSpc>
                <a:defRPr sz="2000"/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88267" y="175777"/>
              <a:ext cx="4975552" cy="1456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启动他汀治疗后，应在</a:t>
              </a:r>
              <a:r>
                <a:rPr b="1" sz="2400">
                  <a:solidFill>
                    <a:srgbClr val="FF0000"/>
                  </a:solidFill>
                </a:rPr>
                <a:t>4</a:t>
              </a:r>
              <a:r>
                <a:rPr b="1" sz="24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周</a:t>
              </a:r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后监测血脂，若仍未达标在调整治疗方案</a:t>
              </a:r>
              <a:r>
                <a:rPr b="1" sz="2400">
                  <a:solidFill>
                    <a:srgbClr val="FF0000"/>
                  </a:solidFill>
                </a:rPr>
                <a:t>4</a:t>
              </a:r>
              <a:r>
                <a:rPr b="1" sz="24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周</a:t>
              </a:r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后复查；对于血脂控制良好的患者，</a:t>
              </a:r>
              <a:r>
                <a:rPr b="1" sz="24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每半年</a:t>
              </a:r>
              <a:r>
                <a:rPr sz="2000">
                  <a:latin typeface="微软雅黑"/>
                  <a:ea typeface="微软雅黑"/>
                  <a:cs typeface="微软雅黑"/>
                  <a:sym typeface="微软雅黑"/>
                </a:rPr>
                <a:t>检查一次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5726643" y="1345086"/>
            <a:ext cx="3428767" cy="4382270"/>
            <a:chOff x="0" y="0"/>
            <a:chExt cx="3428765" cy="4382268"/>
          </a:xfrm>
        </p:grpSpPr>
        <p:pic>
          <p:nvPicPr>
            <p:cNvPr id="302" name="image54.png" descr="d:\program files (x86)\360se6\User Data\temp\15364320.jpg"/>
            <p:cNvPicPr/>
            <p:nvPr/>
          </p:nvPicPr>
          <p:blipFill>
            <a:blip r:embed="rId2">
              <a:extLst/>
            </a:blip>
            <a:srcRect l="0" t="0" r="0" b="3579"/>
            <a:stretch>
              <a:fillRect/>
            </a:stretch>
          </p:blipFill>
          <p:spPr>
            <a:xfrm>
              <a:off x="214211" y="717203"/>
              <a:ext cx="2752164" cy="3665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3" name="Shape 303"/>
            <p:cNvSpPr/>
            <p:nvPr/>
          </p:nvSpPr>
          <p:spPr>
            <a:xfrm>
              <a:off x="360232" y="2849872"/>
              <a:ext cx="1029852" cy="917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0"/>
              <a:r>
                <a:rPr b="1" sz="3200">
                  <a:latin typeface="微软雅黑"/>
                  <a:ea typeface="微软雅黑"/>
                  <a:cs typeface="微软雅黑"/>
                  <a:sym typeface="微软雅黑"/>
                </a:rPr>
                <a:t>血脂</a:t>
              </a:r>
              <a:endParaRPr b="1" sz="3200"/>
            </a:p>
            <a:p>
              <a:pPr lvl="0"/>
              <a:r>
                <a:rPr b="1" sz="3200">
                  <a:latin typeface="微软雅黑"/>
                  <a:ea typeface="微软雅黑"/>
                  <a:cs typeface="微软雅黑"/>
                  <a:sym typeface="微软雅黑"/>
                </a:rPr>
                <a:t>复查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90748" y="388010"/>
              <a:ext cx="2447156" cy="6583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08" name="Group 308"/>
            <p:cNvGrpSpPr/>
            <p:nvPr/>
          </p:nvGrpSpPr>
          <p:grpSpPr>
            <a:xfrm>
              <a:off x="-1" y="0"/>
              <a:ext cx="3428767" cy="2217254"/>
              <a:chOff x="0" y="0"/>
              <a:chExt cx="3428765" cy="2217253"/>
            </a:xfrm>
          </p:grpSpPr>
          <p:sp>
            <p:nvSpPr>
              <p:cNvPr id="305" name="Shape 305"/>
              <p:cNvSpPr/>
              <p:nvPr/>
            </p:nvSpPr>
            <p:spPr>
              <a:xfrm rot="20605129">
                <a:off x="147670" y="381113"/>
                <a:ext cx="2883003" cy="1455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042" fill="norm" stroke="1" extrusionOk="0">
                    <a:moveTo>
                      <a:pt x="0" y="7940"/>
                    </a:moveTo>
                    <a:lnTo>
                      <a:pt x="0" y="7940"/>
                    </a:lnTo>
                    <a:cubicBezTo>
                      <a:pt x="3838" y="-603"/>
                      <a:pt x="11284" y="-2558"/>
                      <a:pt x="16631" y="3573"/>
                    </a:cubicBezTo>
                    <a:cubicBezTo>
                      <a:pt x="19750" y="7150"/>
                      <a:pt x="21600" y="12908"/>
                      <a:pt x="21600" y="19042"/>
                    </a:cubicBezTo>
                    <a:lnTo>
                      <a:pt x="16150" y="19042"/>
                    </a:lnTo>
                    <a:cubicBezTo>
                      <a:pt x="16150" y="13784"/>
                      <a:pt x="13254" y="9522"/>
                      <a:pt x="9682" y="9522"/>
                    </a:cubicBezTo>
                    <a:cubicBezTo>
                      <a:pt x="7688" y="9522"/>
                      <a:pt x="5805" y="10876"/>
                      <a:pt x="4580" y="13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306" name="Shape 306"/>
              <p:cNvSpPr/>
              <p:nvPr/>
            </p:nvSpPr>
            <p:spPr>
              <a:xfrm>
                <a:off x="405492" y="495565"/>
                <a:ext cx="3023274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b="1" sz="3200">
                    <a:solidFill>
                      <a:srgbClr val="00B050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3200">
                    <a:solidFill>
                      <a:srgbClr val="00B050"/>
                    </a:solidFill>
                  </a:rPr>
                  <a:t>    医院</a:t>
                </a:r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923287" y="432793"/>
                <a:ext cx="616859" cy="568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344"/>
                    </a:moveTo>
                    <a:lnTo>
                      <a:pt x="7613" y="7344"/>
                    </a:lnTo>
                    <a:lnTo>
                      <a:pt x="7613" y="0"/>
                    </a:lnTo>
                    <a:lnTo>
                      <a:pt x="13987" y="0"/>
                    </a:lnTo>
                    <a:lnTo>
                      <a:pt x="13987" y="7344"/>
                    </a:lnTo>
                    <a:lnTo>
                      <a:pt x="21600" y="7344"/>
                    </a:lnTo>
                    <a:lnTo>
                      <a:pt x="21600" y="14256"/>
                    </a:lnTo>
                    <a:lnTo>
                      <a:pt x="13987" y="14256"/>
                    </a:lnTo>
                    <a:lnTo>
                      <a:pt x="13987" y="21600"/>
                    </a:lnTo>
                    <a:lnTo>
                      <a:pt x="7613" y="21600"/>
                    </a:lnTo>
                    <a:lnTo>
                      <a:pt x="7613" y="14256"/>
                    </a:lnTo>
                    <a:lnTo>
                      <a:pt x="0" y="142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A2F2C"/>
                  </a:gs>
                  <a:gs pos="80000">
                    <a:srgbClr val="CA3E3A"/>
                  </a:gs>
                  <a:gs pos="100000">
                    <a:srgbClr val="CE3B37"/>
                  </a:gs>
                </a:gsLst>
                <a:lin ang="16200000" scaled="0"/>
              </a:gradFill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310" name="Shape 310"/>
          <p:cNvSpPr/>
          <p:nvPr/>
        </p:nvSpPr>
        <p:spPr>
          <a:xfrm>
            <a:off x="288598" y="1109571"/>
            <a:ext cx="4283402" cy="116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62" y="4342"/>
                </a:moveTo>
                <a:lnTo>
                  <a:pt x="14790" y="0"/>
                </a:lnTo>
                <a:lnTo>
                  <a:pt x="14525" y="5777"/>
                </a:lnTo>
                <a:lnTo>
                  <a:pt x="18007" y="3172"/>
                </a:lnTo>
                <a:lnTo>
                  <a:pt x="16380" y="6532"/>
                </a:lnTo>
                <a:lnTo>
                  <a:pt x="21600" y="6645"/>
                </a:lnTo>
                <a:lnTo>
                  <a:pt x="16985" y="9402"/>
                </a:lnTo>
                <a:lnTo>
                  <a:pt x="18270" y="11290"/>
                </a:lnTo>
                <a:lnTo>
                  <a:pt x="16380" y="12310"/>
                </a:lnTo>
                <a:lnTo>
                  <a:pt x="18877" y="15632"/>
                </a:lnTo>
                <a:lnTo>
                  <a:pt x="14640" y="14350"/>
                </a:lnTo>
                <a:lnTo>
                  <a:pt x="14942" y="17370"/>
                </a:lnTo>
                <a:lnTo>
                  <a:pt x="12180" y="15935"/>
                </a:lnTo>
                <a:lnTo>
                  <a:pt x="11612" y="18842"/>
                </a:lnTo>
                <a:lnTo>
                  <a:pt x="9872" y="17370"/>
                </a:lnTo>
                <a:lnTo>
                  <a:pt x="8700" y="19712"/>
                </a:lnTo>
                <a:lnTo>
                  <a:pt x="7527" y="18125"/>
                </a:lnTo>
                <a:lnTo>
                  <a:pt x="4917" y="21600"/>
                </a:lnTo>
                <a:lnTo>
                  <a:pt x="4805" y="18240"/>
                </a:lnTo>
                <a:lnTo>
                  <a:pt x="1285" y="17825"/>
                </a:lnTo>
                <a:lnTo>
                  <a:pt x="3330" y="15370"/>
                </a:lnTo>
                <a:lnTo>
                  <a:pt x="0" y="12877"/>
                </a:lnTo>
                <a:lnTo>
                  <a:pt x="3935" y="11592"/>
                </a:lnTo>
                <a:lnTo>
                  <a:pt x="1172" y="8270"/>
                </a:lnTo>
                <a:lnTo>
                  <a:pt x="5372" y="7817"/>
                </a:lnTo>
                <a:lnTo>
                  <a:pt x="4502" y="3625"/>
                </a:lnTo>
                <a:lnTo>
                  <a:pt x="8550" y="6382"/>
                </a:lnTo>
                <a:lnTo>
                  <a:pt x="9722" y="1887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BACC6"/>
            </a:solidFill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311" name="Shape 311"/>
          <p:cNvSpPr/>
          <p:nvPr/>
        </p:nvSpPr>
        <p:spPr>
          <a:xfrm>
            <a:off x="1042905" y="1493323"/>
            <a:ext cx="2488073" cy="3997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定期复查的好处</a:t>
            </a:r>
          </a:p>
        </p:txBody>
      </p:sp>
      <p:sp>
        <p:nvSpPr>
          <p:cNvPr id="312" name="Shape 312"/>
          <p:cNvSpPr/>
          <p:nvPr/>
        </p:nvSpPr>
        <p:spPr>
          <a:xfrm>
            <a:off x="145240" y="3284983"/>
            <a:ext cx="4283402" cy="110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62" y="4342"/>
                </a:moveTo>
                <a:lnTo>
                  <a:pt x="14790" y="0"/>
                </a:lnTo>
                <a:lnTo>
                  <a:pt x="14525" y="5777"/>
                </a:lnTo>
                <a:lnTo>
                  <a:pt x="18007" y="3172"/>
                </a:lnTo>
                <a:lnTo>
                  <a:pt x="16380" y="6532"/>
                </a:lnTo>
                <a:lnTo>
                  <a:pt x="21600" y="6645"/>
                </a:lnTo>
                <a:lnTo>
                  <a:pt x="16985" y="9402"/>
                </a:lnTo>
                <a:lnTo>
                  <a:pt x="18270" y="11290"/>
                </a:lnTo>
                <a:lnTo>
                  <a:pt x="16380" y="12310"/>
                </a:lnTo>
                <a:lnTo>
                  <a:pt x="18877" y="15632"/>
                </a:lnTo>
                <a:lnTo>
                  <a:pt x="14640" y="14350"/>
                </a:lnTo>
                <a:lnTo>
                  <a:pt x="14942" y="17370"/>
                </a:lnTo>
                <a:lnTo>
                  <a:pt x="12180" y="15935"/>
                </a:lnTo>
                <a:lnTo>
                  <a:pt x="11612" y="18842"/>
                </a:lnTo>
                <a:lnTo>
                  <a:pt x="9872" y="17370"/>
                </a:lnTo>
                <a:lnTo>
                  <a:pt x="8700" y="19712"/>
                </a:lnTo>
                <a:lnTo>
                  <a:pt x="7527" y="18125"/>
                </a:lnTo>
                <a:lnTo>
                  <a:pt x="4917" y="21600"/>
                </a:lnTo>
                <a:lnTo>
                  <a:pt x="4805" y="18240"/>
                </a:lnTo>
                <a:lnTo>
                  <a:pt x="1285" y="17825"/>
                </a:lnTo>
                <a:lnTo>
                  <a:pt x="3330" y="15370"/>
                </a:lnTo>
                <a:lnTo>
                  <a:pt x="0" y="12877"/>
                </a:lnTo>
                <a:lnTo>
                  <a:pt x="3935" y="11592"/>
                </a:lnTo>
                <a:lnTo>
                  <a:pt x="1172" y="8270"/>
                </a:lnTo>
                <a:lnTo>
                  <a:pt x="5372" y="7817"/>
                </a:lnTo>
                <a:lnTo>
                  <a:pt x="4502" y="3625"/>
                </a:lnTo>
                <a:lnTo>
                  <a:pt x="8550" y="6382"/>
                </a:lnTo>
                <a:lnTo>
                  <a:pt x="9722" y="1887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F79646"/>
            </a:solidFill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313" name="Shape 313"/>
          <p:cNvSpPr/>
          <p:nvPr/>
        </p:nvSpPr>
        <p:spPr>
          <a:xfrm>
            <a:off x="986463" y="3621137"/>
            <a:ext cx="2488073" cy="3997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28600" dir="27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定期复查的时间</a:t>
            </a:r>
          </a:p>
        </p:txBody>
      </p:sp>
      <p:sp>
        <p:nvSpPr>
          <p:cNvPr id="314" name="Shape 314"/>
          <p:cNvSpPr/>
          <p:nvPr/>
        </p:nvSpPr>
        <p:spPr>
          <a:xfrm>
            <a:off x="325857" y="2401405"/>
            <a:ext cx="5068392" cy="61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/>
            </a:pPr>
            <a:r>
              <a:rPr sz="2000"/>
              <a:t>定期复查能评估治疗效果，指导您坚持遵守医疗方案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7.jpg" descr="d:\program files (x86)\360se6\User Data\temp\t019ef7acbbb37ba43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8363" y="2996951"/>
            <a:ext cx="4788027" cy="312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8.png" descr="C:\Users\admin\Documents\ppt素材\图形\框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160" y="1106858"/>
            <a:ext cx="4392489" cy="4057666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347462" y="1928863"/>
            <a:ext cx="3600401" cy="247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                       小档案</a:t>
            </a:r>
            <a:endParaRPr sz="2000"/>
          </a:p>
          <a:p>
            <a:pPr lvl="0" algn="ctr">
              <a:lnSpc>
                <a:spcPct val="150000"/>
              </a:lnSpc>
            </a:pPr>
            <a:endParaRPr sz="2000"/>
          </a:p>
          <a:p>
            <a:pPr lvl="0" marL="381000" indent="-381000">
              <a:lnSpc>
                <a:spcPct val="150000"/>
              </a:lnSpc>
              <a:buSzPct val="100000"/>
              <a:buFont typeface="Wingdings"/>
              <a:buChar char="➢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今年</a:t>
            </a:r>
            <a:r>
              <a:rPr sz="2000"/>
              <a:t>61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岁，发现糖尿病</a:t>
            </a:r>
            <a:r>
              <a:rPr sz="2000"/>
              <a:t>3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年</a:t>
            </a:r>
            <a:endParaRPr sz="2000"/>
          </a:p>
          <a:p>
            <a:pPr lvl="0" marL="381000" indent="-381000">
              <a:lnSpc>
                <a:spcPct val="150000"/>
              </a:lnSpc>
              <a:buSzPct val="100000"/>
              <a:buFont typeface="Wingdings"/>
              <a:buChar char="➢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血糖一直控制很好</a:t>
            </a:r>
            <a:endParaRPr sz="2000"/>
          </a:p>
          <a:p>
            <a:pPr lvl="0" marL="381000" indent="-381000">
              <a:lnSpc>
                <a:spcPct val="150000"/>
              </a:lnSpc>
              <a:buSzPct val="100000"/>
              <a:buFont typeface="Wingdings"/>
              <a:buChar char="➢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来医院复查时，发现血脂偏高了</a:t>
            </a:r>
          </a:p>
        </p:txBody>
      </p:sp>
      <p:sp>
        <p:nvSpPr>
          <p:cNvPr id="60" name="Shape 60"/>
          <p:cNvSpPr/>
          <p:nvPr/>
        </p:nvSpPr>
        <p:spPr>
          <a:xfrm>
            <a:off x="347462" y="1727936"/>
            <a:ext cx="1932941" cy="695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 lvl="0">
              <a:defRPr sz="1800"/>
            </a:pPr>
            <a:r>
              <a:rPr sz="4800"/>
              <a:t>王大爷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4497055" y="1201993"/>
            <a:ext cx="3467749" cy="2022931"/>
            <a:chOff x="0" y="0"/>
            <a:chExt cx="3467747" cy="2022929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3467748" cy="1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/>
              </a:pPr>
            </a:p>
          </p:txBody>
        </p:sp>
        <p:sp>
          <p:nvSpPr>
            <p:cNvPr id="62" name="Shape 62"/>
            <p:cNvSpPr/>
            <p:nvPr/>
          </p:nvSpPr>
          <p:spPr>
            <a:xfrm>
              <a:off x="1562881" y="1572615"/>
              <a:ext cx="270563" cy="27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/>
              </a:pPr>
            </a:p>
          </p:txBody>
        </p:sp>
        <p:sp>
          <p:nvSpPr>
            <p:cNvPr id="63" name="Shape 63"/>
            <p:cNvSpPr/>
            <p:nvPr/>
          </p:nvSpPr>
          <p:spPr>
            <a:xfrm>
              <a:off x="1600715" y="1797735"/>
              <a:ext cx="180375" cy="180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/>
              </a:pPr>
            </a:p>
          </p:txBody>
        </p:sp>
        <p:sp>
          <p:nvSpPr>
            <p:cNvPr id="64" name="Shape 64"/>
            <p:cNvSpPr/>
            <p:nvPr/>
          </p:nvSpPr>
          <p:spPr>
            <a:xfrm>
              <a:off x="1642182" y="1932741"/>
              <a:ext cx="90189" cy="9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/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176084" y="82707"/>
              <a:ext cx="3177615" cy="138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4BACC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/>
              </a:pPr>
            </a:p>
          </p:txBody>
        </p:sp>
      </p:grpSp>
      <p:sp>
        <p:nvSpPr>
          <p:cNvPr id="67" name="Shape 67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我们来看一例病例</a:t>
            </a:r>
          </a:p>
        </p:txBody>
      </p:sp>
      <p:sp>
        <p:nvSpPr>
          <p:cNvPr id="68" name="Shape 68"/>
          <p:cNvSpPr/>
          <p:nvPr/>
        </p:nvSpPr>
        <p:spPr>
          <a:xfrm>
            <a:off x="4973120" y="1574787"/>
            <a:ext cx="2516896" cy="717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您老血脂偏高，得服用他汀了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xfrm>
            <a:off x="457200" y="2340899"/>
            <a:ext cx="8229600" cy="2231109"/>
          </a:xfrm>
          <a:prstGeom prst="rect">
            <a:avLst/>
          </a:prstGeom>
        </p:spPr>
        <p:txBody>
          <a:bodyPr/>
          <a:lstStyle>
            <a:lvl1pPr algn="ctr">
              <a:buSzTx/>
              <a:buNone/>
              <a:defRPr i="1" sz="6600">
                <a:solidFill>
                  <a:srgbClr val="1F497D"/>
                </a:solidFill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6600">
                <a:solidFill>
                  <a:srgbClr val="1F497D"/>
                </a:solidFill>
              </a:rPr>
              <a:t>谢谢您的聆听！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8.tif" descr="C:\Users\admin\Documents\ppt素材\图形\框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60" y="1121371"/>
            <a:ext cx="4392489" cy="4057667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病例二</a:t>
            </a:r>
          </a:p>
        </p:txBody>
      </p:sp>
      <p:pic>
        <p:nvPicPr>
          <p:cNvPr id="72" name="image9.png" descr="d:\program files (x86)\360se6\User Data\temp\t0103b24d4ff423fd2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8928" y="599215"/>
            <a:ext cx="5383197" cy="4454597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358529" y="1847638"/>
            <a:ext cx="3600401" cy="251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                       小档案</a:t>
            </a:r>
            <a:endParaRPr sz="2000"/>
          </a:p>
          <a:p>
            <a:pPr lvl="0" algn="ctr">
              <a:lnSpc>
                <a:spcPct val="150000"/>
              </a:lnSpc>
            </a:pPr>
            <a:endParaRPr sz="2000"/>
          </a:p>
          <a:p>
            <a:pPr lvl="0" marL="381000" indent="-381000">
              <a:lnSpc>
                <a:spcPct val="150000"/>
              </a:lnSpc>
              <a:buSzPct val="100000"/>
              <a:buFont typeface="Wingdings"/>
              <a:buChar char="➢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今年</a:t>
            </a:r>
            <a:r>
              <a:rPr sz="2000"/>
              <a:t>53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岁，发现糖尿病</a:t>
            </a:r>
            <a:r>
              <a:rPr sz="2000"/>
              <a:t>2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年</a:t>
            </a:r>
            <a:endParaRPr sz="2000"/>
          </a:p>
          <a:p>
            <a:pPr lvl="0" marL="381000" indent="-381000">
              <a:lnSpc>
                <a:spcPct val="150000"/>
              </a:lnSpc>
              <a:buSzPct val="100000"/>
              <a:buFont typeface="Wingdings"/>
              <a:buChar char="➢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前</a:t>
            </a:r>
            <a:r>
              <a:rPr sz="2000"/>
              <a:t>1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周曾出现胸口痛</a:t>
            </a:r>
            <a:endParaRPr sz="2000"/>
          </a:p>
          <a:p>
            <a:pPr lvl="0" marL="381000" indent="-381000">
              <a:lnSpc>
                <a:spcPct val="150000"/>
              </a:lnSpc>
              <a:buSzPct val="100000"/>
              <a:buFont typeface="Wingdings"/>
              <a:buChar char="➢"/>
            </a:pP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这天在家突发心肌梗死，被送入医院</a:t>
            </a:r>
          </a:p>
        </p:txBody>
      </p:sp>
      <p:sp>
        <p:nvSpPr>
          <p:cNvPr id="74" name="Shape 74"/>
          <p:cNvSpPr/>
          <p:nvPr/>
        </p:nvSpPr>
        <p:spPr>
          <a:xfrm>
            <a:off x="460747" y="1607070"/>
            <a:ext cx="1932940" cy="695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pPr lvl="0">
              <a:defRPr sz="1800"/>
            </a:pPr>
            <a:r>
              <a:rPr sz="4800"/>
              <a:t>张大伯</a:t>
            </a:r>
          </a:p>
        </p:txBody>
      </p:sp>
      <p:sp>
        <p:nvSpPr>
          <p:cNvPr id="75" name="Shape 75"/>
          <p:cNvSpPr/>
          <p:nvPr/>
        </p:nvSpPr>
        <p:spPr>
          <a:xfrm rot="16200000">
            <a:off x="4623229" y="2766997"/>
            <a:ext cx="1163940" cy="5765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BEEF4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76" name="Shape 76"/>
          <p:cNvSpPr/>
          <p:nvPr/>
        </p:nvSpPr>
        <p:spPr>
          <a:xfrm>
            <a:off x="2867127" y="5649690"/>
            <a:ext cx="4676141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医生同样建议张大伯服用他汀治疗</a:t>
            </a:r>
          </a:p>
        </p:txBody>
      </p:sp>
      <p:pic>
        <p:nvPicPr>
          <p:cNvPr id="77" name="image10.png" descr="卡通医生矢量图大图 点击还原"/>
          <p:cNvPicPr/>
          <p:nvPr/>
        </p:nvPicPr>
        <p:blipFill>
          <a:blip r:embed="rId4">
            <a:extLst/>
          </a:blip>
          <a:srcRect l="0" t="34361" r="75097" b="22596"/>
          <a:stretch>
            <a:fillRect/>
          </a:stretch>
        </p:blipFill>
        <p:spPr>
          <a:xfrm>
            <a:off x="760008" y="5088523"/>
            <a:ext cx="1398721" cy="1645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1" descr="2"/>
          <p:cNvGrpSpPr/>
          <p:nvPr/>
        </p:nvGrpSpPr>
        <p:grpSpPr>
          <a:xfrm>
            <a:off x="40893" y="1252977"/>
            <a:ext cx="1139473" cy="1171803"/>
            <a:chOff x="0" y="0"/>
            <a:chExt cx="1139472" cy="1171802"/>
          </a:xfrm>
        </p:grpSpPr>
        <p:sp>
          <p:nvSpPr>
            <p:cNvPr id="79" name="Shape 79"/>
            <p:cNvSpPr/>
            <p:nvPr/>
          </p:nvSpPr>
          <p:spPr>
            <a:xfrm>
              <a:off x="0" y="0"/>
              <a:ext cx="1139473" cy="11718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80" name="image1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39473" cy="1171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2" name="image12.png" descr="d:\program files (x86)\360se6\User Data\temp\t014f5e072b21b8af9f.jpg"/>
          <p:cNvPicPr/>
          <p:nvPr/>
        </p:nvPicPr>
        <p:blipFill>
          <a:blip r:embed="rId3">
            <a:extLst/>
          </a:blip>
          <a:srcRect l="0" t="0" r="0" b="5051"/>
          <a:stretch>
            <a:fillRect/>
          </a:stretch>
        </p:blipFill>
        <p:spPr>
          <a:xfrm>
            <a:off x="342999" y="2387199"/>
            <a:ext cx="6804250" cy="4145819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685056" y="2579418"/>
            <a:ext cx="6979379" cy="1338133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84" name="Shape 84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您知道，哪些糖尿病患者应该选择他汀治疗吗？</a:t>
            </a:r>
          </a:p>
        </p:txBody>
      </p:sp>
      <p:sp>
        <p:nvSpPr>
          <p:cNvPr id="85" name="Shape 85"/>
          <p:cNvSpPr/>
          <p:nvPr/>
        </p:nvSpPr>
        <p:spPr>
          <a:xfrm>
            <a:off x="806638" y="2579418"/>
            <a:ext cx="7221747" cy="946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您知道，哪些糖尿病患者应该启动</a:t>
            </a:r>
            <a:r>
              <a: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他汀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治疗吗？</a:t>
            </a:r>
            <a:endParaRPr b="1" sz="2400"/>
          </a:p>
          <a:p>
            <a:pPr lvl="0">
              <a:lnSpc>
                <a:spcPct val="150000"/>
              </a:lnSpc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您是否也需要启动他汀治疗呢？</a:t>
            </a:r>
          </a:p>
        </p:txBody>
      </p:sp>
      <p:pic>
        <p:nvPicPr>
          <p:cNvPr id="86" name="image13.png" descr="C:\Users\admin\Documents\ppt素材\卡通图片\9420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5593" y="3389288"/>
            <a:ext cx="2426637" cy="242663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 rot="2943431">
            <a:off x="5097767" y="4218825"/>
            <a:ext cx="864097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394" y="5400"/>
                </a:lnTo>
                <a:lnTo>
                  <a:pt x="394" y="16200"/>
                </a:lnTo>
                <a:lnTo>
                  <a:pt x="0" y="16200"/>
                </a:lnTo>
                <a:close/>
                <a:moveTo>
                  <a:pt x="788" y="5400"/>
                </a:moveTo>
                <a:lnTo>
                  <a:pt x="1575" y="5400"/>
                </a:lnTo>
                <a:lnTo>
                  <a:pt x="1575" y="16200"/>
                </a:lnTo>
                <a:lnTo>
                  <a:pt x="788" y="16200"/>
                </a:lnTo>
                <a:close/>
                <a:moveTo>
                  <a:pt x="1969" y="5400"/>
                </a:moveTo>
                <a:lnTo>
                  <a:pt x="15300" y="5400"/>
                </a:lnTo>
                <a:lnTo>
                  <a:pt x="15300" y="0"/>
                </a:lnTo>
                <a:lnTo>
                  <a:pt x="21600" y="10800"/>
                </a:lnTo>
                <a:lnTo>
                  <a:pt x="15300" y="21600"/>
                </a:lnTo>
                <a:lnTo>
                  <a:pt x="15300" y="16200"/>
                </a:lnTo>
                <a:lnTo>
                  <a:pt x="1969" y="162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Shape 88"/>
          <p:cNvSpPr/>
          <p:nvPr/>
        </p:nvSpPr>
        <p:spPr>
          <a:xfrm rot="7002759">
            <a:off x="1792432" y="4248046"/>
            <a:ext cx="864097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394" y="5400"/>
                </a:lnTo>
                <a:lnTo>
                  <a:pt x="394" y="16200"/>
                </a:lnTo>
                <a:lnTo>
                  <a:pt x="0" y="16200"/>
                </a:lnTo>
                <a:close/>
                <a:moveTo>
                  <a:pt x="788" y="5400"/>
                </a:moveTo>
                <a:lnTo>
                  <a:pt x="1575" y="5400"/>
                </a:lnTo>
                <a:lnTo>
                  <a:pt x="1575" y="16200"/>
                </a:lnTo>
                <a:lnTo>
                  <a:pt x="788" y="16200"/>
                </a:lnTo>
                <a:close/>
                <a:moveTo>
                  <a:pt x="1969" y="5400"/>
                </a:moveTo>
                <a:lnTo>
                  <a:pt x="15300" y="5400"/>
                </a:lnTo>
                <a:lnTo>
                  <a:pt x="15300" y="0"/>
                </a:lnTo>
                <a:lnTo>
                  <a:pt x="21600" y="10800"/>
                </a:lnTo>
                <a:lnTo>
                  <a:pt x="15300" y="21600"/>
                </a:lnTo>
                <a:lnTo>
                  <a:pt x="15300" y="16200"/>
                </a:lnTo>
                <a:lnTo>
                  <a:pt x="1969" y="162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Shape 89"/>
          <p:cNvSpPr/>
          <p:nvPr/>
        </p:nvSpPr>
        <p:spPr>
          <a:xfrm rot="2943431">
            <a:off x="3509628" y="4218825"/>
            <a:ext cx="864097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394" y="5400"/>
                </a:lnTo>
                <a:lnTo>
                  <a:pt x="394" y="16200"/>
                </a:lnTo>
                <a:lnTo>
                  <a:pt x="0" y="16200"/>
                </a:lnTo>
                <a:close/>
                <a:moveTo>
                  <a:pt x="788" y="5400"/>
                </a:moveTo>
                <a:lnTo>
                  <a:pt x="1575" y="5400"/>
                </a:lnTo>
                <a:lnTo>
                  <a:pt x="1575" y="16200"/>
                </a:lnTo>
                <a:lnTo>
                  <a:pt x="788" y="16200"/>
                </a:lnTo>
                <a:close/>
                <a:moveTo>
                  <a:pt x="1969" y="5400"/>
                </a:moveTo>
                <a:lnTo>
                  <a:pt x="15300" y="5400"/>
                </a:lnTo>
                <a:lnTo>
                  <a:pt x="15300" y="0"/>
                </a:lnTo>
                <a:lnTo>
                  <a:pt x="21600" y="10800"/>
                </a:lnTo>
                <a:lnTo>
                  <a:pt x="15300" y="21600"/>
                </a:lnTo>
                <a:lnTo>
                  <a:pt x="15300" y="16200"/>
                </a:lnTo>
                <a:lnTo>
                  <a:pt x="1969" y="162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Shape 90"/>
          <p:cNvSpPr/>
          <p:nvPr/>
        </p:nvSpPr>
        <p:spPr>
          <a:xfrm rot="18073123">
            <a:off x="1638698" y="4174278"/>
            <a:ext cx="612141" cy="35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他汀</a:t>
            </a:r>
          </a:p>
        </p:txBody>
      </p:sp>
      <p:sp>
        <p:nvSpPr>
          <p:cNvPr id="91" name="Shape 91"/>
          <p:cNvSpPr/>
          <p:nvPr/>
        </p:nvSpPr>
        <p:spPr>
          <a:xfrm rot="2753535">
            <a:off x="3856730" y="4084041"/>
            <a:ext cx="612141" cy="35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他汀</a:t>
            </a:r>
          </a:p>
        </p:txBody>
      </p:sp>
      <p:sp>
        <p:nvSpPr>
          <p:cNvPr id="92" name="Shape 92"/>
          <p:cNvSpPr/>
          <p:nvPr/>
        </p:nvSpPr>
        <p:spPr>
          <a:xfrm rot="2753535">
            <a:off x="5451448" y="4084041"/>
            <a:ext cx="612141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000"/>
              <a:t>他汀</a:t>
            </a:r>
          </a:p>
        </p:txBody>
      </p:sp>
      <p:sp>
        <p:nvSpPr>
          <p:cNvPr id="93" name="Shape 93"/>
          <p:cNvSpPr/>
          <p:nvPr/>
        </p:nvSpPr>
        <p:spPr>
          <a:xfrm>
            <a:off x="1306313" y="1289193"/>
            <a:ext cx="7635918" cy="106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</a:pP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他汀是一种胆固醇生物合成酶的抑制剂，是降低</a:t>
            </a:r>
            <a:endParaRPr b="1" sz="2400"/>
          </a:p>
          <a:p>
            <a:pPr lvl="0">
              <a:spcBef>
                <a:spcPts val="1200"/>
              </a:spcBef>
            </a:pPr>
            <a:r>
              <a:rPr sz="2400"/>
              <a:t>“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sz="2400"/>
              <a:t>”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胆固醇的</a:t>
            </a:r>
            <a:r>
              <a:rPr b="1" sz="4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主力</a:t>
            </a:r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，能减少心血管疾病的发生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2354265" y="3511172"/>
            <a:ext cx="864097" cy="251011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5E6FF"/>
              </a:gs>
              <a:gs pos="35000">
                <a:srgbClr val="BFEDFF"/>
              </a:gs>
              <a:gs pos="100000">
                <a:srgbClr val="E7F8FF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96" name="Shape 96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先看一看糖尿病患者是否伴有心血管疾病</a:t>
            </a:r>
          </a:p>
        </p:txBody>
      </p:sp>
      <p:sp>
        <p:nvSpPr>
          <p:cNvPr id="97" name="Shape 97"/>
          <p:cNvSpPr/>
          <p:nvPr/>
        </p:nvSpPr>
        <p:spPr>
          <a:xfrm>
            <a:off x="755576" y="1432632"/>
            <a:ext cx="7759770" cy="794765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98" name="Shape 98"/>
          <p:cNvSpPr/>
          <p:nvPr/>
        </p:nvSpPr>
        <p:spPr>
          <a:xfrm>
            <a:off x="974792" y="1599180"/>
            <a:ext cx="7341625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609600" indent="-609600" algn="ctr">
              <a:buSzPct val="100000"/>
              <a:buAutoNum type="arabicPeriod" startAt="1"/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糖尿病患者伴有心血管疾病吗？</a:t>
            </a:r>
          </a:p>
        </p:txBody>
      </p:sp>
      <p:pic>
        <p:nvPicPr>
          <p:cNvPr id="99" name="image13.tif" descr="C:\Users\admin\Documents\ppt素材\卡通图片\942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323527" y="4176400"/>
            <a:ext cx="2278166" cy="2173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" name="Group 110"/>
          <p:cNvGrpSpPr/>
          <p:nvPr/>
        </p:nvGrpSpPr>
        <p:grpSpPr>
          <a:xfrm>
            <a:off x="4090018" y="2630018"/>
            <a:ext cx="4680806" cy="3984249"/>
            <a:chOff x="0" y="0"/>
            <a:chExt cx="4680805" cy="3984247"/>
          </a:xfrm>
        </p:grpSpPr>
        <p:sp>
          <p:nvSpPr>
            <p:cNvPr id="100" name="Shape 100"/>
            <p:cNvSpPr/>
            <p:nvPr/>
          </p:nvSpPr>
          <p:spPr>
            <a:xfrm>
              <a:off x="174289" y="1507123"/>
              <a:ext cx="1628141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心绞痛或心梗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2750425" y="1507123"/>
              <a:ext cx="1882141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脑卒中（中风）</a:t>
              </a:r>
            </a:p>
          </p:txBody>
        </p:sp>
        <p:pic>
          <p:nvPicPr>
            <p:cNvPr id="102" name="image14.png" descr="d:\program files (x86)\360se6\User Data\temp\29939779770633099381n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1329" y="26223"/>
              <a:ext cx="1227041" cy="1493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image15.png" descr="d:\program files (x86)\360se6\User Data\temp\452_65bd51e9_a293_4224_b90a_e6b9b0506c44_0.jpg"/>
            <p:cNvPicPr/>
            <p:nvPr/>
          </p:nvPicPr>
          <p:blipFill>
            <a:blip r:embed="rId4">
              <a:extLst/>
            </a:blip>
            <a:srcRect l="11401" t="0" r="9175" b="0"/>
            <a:stretch>
              <a:fillRect/>
            </a:stretch>
          </p:blipFill>
          <p:spPr>
            <a:xfrm>
              <a:off x="2807264" y="0"/>
              <a:ext cx="1563151" cy="1546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6" name="Group 106"/>
            <p:cNvGrpSpPr/>
            <p:nvPr/>
          </p:nvGrpSpPr>
          <p:grpSpPr>
            <a:xfrm>
              <a:off x="2983652" y="2208060"/>
              <a:ext cx="1414946" cy="1447577"/>
              <a:chOff x="0" y="0"/>
              <a:chExt cx="1414945" cy="1447575"/>
            </a:xfrm>
          </p:grpSpPr>
          <p:pic>
            <p:nvPicPr>
              <p:cNvPr id="104" name="image16.png" descr="d:\program files (x86)\360se6\User Data\temp\455997_164657671111_2.jpg"/>
              <p:cNvPicPr/>
              <p:nvPr/>
            </p:nvPicPr>
            <p:blipFill>
              <a:blip r:embed="rId5">
                <a:extLst/>
              </a:blip>
              <a:srcRect l="30656" t="34286" r="0" b="9445"/>
              <a:stretch>
                <a:fillRect/>
              </a:stretch>
            </p:blipFill>
            <p:spPr>
              <a:xfrm>
                <a:off x="0" y="0"/>
                <a:ext cx="1414946" cy="14475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image17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5306" y="0"/>
                <a:ext cx="407715" cy="2464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07" name="Shape 107"/>
            <p:cNvSpPr/>
            <p:nvPr/>
          </p:nvSpPr>
          <p:spPr>
            <a:xfrm>
              <a:off x="2728096" y="3609017"/>
              <a:ext cx="1952710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0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颈动脉斑块</a:t>
              </a:r>
              <a:r>
                <a:rPr b="1" sz="2000"/>
                <a:t>/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狭窄</a:t>
              </a:r>
            </a:p>
          </p:txBody>
        </p:sp>
        <p:pic>
          <p:nvPicPr>
            <p:cNvPr id="108" name="image18.png" descr="d:\program files (x86)\360se6\User Data\temp\sy_52243043892.jpg"/>
            <p:cNvPicPr/>
            <p:nvPr/>
          </p:nvPicPr>
          <p:blipFill>
            <a:blip r:embed="rId7">
              <a:extLst/>
            </a:blip>
            <a:srcRect l="29315" t="6000" r="0" b="8090"/>
            <a:stretch>
              <a:fillRect/>
            </a:stretch>
          </p:blipFill>
          <p:spPr>
            <a:xfrm>
              <a:off x="251802" y="2014425"/>
              <a:ext cx="1473114" cy="1790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" name="Shape 109"/>
            <p:cNvSpPr/>
            <p:nvPr/>
          </p:nvSpPr>
          <p:spPr>
            <a:xfrm>
              <a:off x="0" y="3604800"/>
              <a:ext cx="1628140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外周动脉病变</a:t>
              </a:r>
            </a:p>
          </p:txBody>
        </p:sp>
      </p:grpSp>
      <p:sp>
        <p:nvSpPr>
          <p:cNvPr id="111" name="Shape 111"/>
          <p:cNvSpPr/>
          <p:nvPr/>
        </p:nvSpPr>
        <p:spPr>
          <a:xfrm>
            <a:off x="3491879" y="3068959"/>
            <a:ext cx="432049" cy="3280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4"/>
                  <a:pt x="10800" y="21363"/>
                </a:cubicBezTo>
                <a:lnTo>
                  <a:pt x="10800" y="11037"/>
                </a:lnTo>
                <a:cubicBezTo>
                  <a:pt x="10800" y="10906"/>
                  <a:pt x="5965" y="10800"/>
                  <a:pt x="0" y="10800"/>
                </a:cubicBezTo>
                <a:cubicBezTo>
                  <a:pt x="5965" y="10800"/>
                  <a:pt x="10800" y="10694"/>
                  <a:pt x="10800" y="10563"/>
                </a:cubicBezTo>
                <a:lnTo>
                  <a:pt x="10800" y="237"/>
                </a:lnTo>
                <a:cubicBezTo>
                  <a:pt x="10800" y="106"/>
                  <a:pt x="15635" y="0"/>
                  <a:pt x="21600" y="0"/>
                </a:cubicBezTo>
              </a:path>
            </a:pathLst>
          </a:custGeom>
          <a:ln w="38100">
            <a:solidFill>
              <a:srgbClr val="4F81BD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12" name="Shape 112"/>
          <p:cNvSpPr/>
          <p:nvPr/>
        </p:nvSpPr>
        <p:spPr>
          <a:xfrm>
            <a:off x="2581501" y="3745133"/>
            <a:ext cx="553999" cy="166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心血管疾病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-43543" y="31371"/>
            <a:ext cx="9252522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糖尿病患者伴心血管疾病，</a:t>
            </a:r>
            <a:r>
              <a:rPr b="1" sz="2800">
                <a:solidFill>
                  <a:srgbClr val="FFFFFF"/>
                </a:solidFill>
              </a:rPr>
              <a:t>“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800">
                <a:solidFill>
                  <a:srgbClr val="FFFFFF"/>
                </a:solidFill>
              </a:rPr>
              <a:t>”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胆固醇＜</a:t>
            </a:r>
            <a:r>
              <a:rPr b="1" sz="2800">
                <a:solidFill>
                  <a:srgbClr val="FFFFFF"/>
                </a:solidFill>
              </a:rPr>
              <a:t>1.8mmol/L</a:t>
            </a:r>
          </a:p>
        </p:txBody>
      </p:sp>
      <p:pic>
        <p:nvPicPr>
          <p:cNvPr id="115" name="image19.png" descr="d:\program files (x86)\360se6\User Data\temp\t01b58bbf4ab7216f69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29" y="1794829"/>
            <a:ext cx="3051246" cy="2692277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2565405" y="2706683"/>
            <a:ext cx="982296" cy="868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44"/>
                </a:moveTo>
                <a:lnTo>
                  <a:pt x="7744" y="7344"/>
                </a:lnTo>
                <a:lnTo>
                  <a:pt x="7744" y="0"/>
                </a:lnTo>
                <a:lnTo>
                  <a:pt x="13856" y="0"/>
                </a:lnTo>
                <a:lnTo>
                  <a:pt x="13856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856" y="14256"/>
                </a:lnTo>
                <a:lnTo>
                  <a:pt x="13856" y="21600"/>
                </a:lnTo>
                <a:lnTo>
                  <a:pt x="7744" y="21600"/>
                </a:lnTo>
                <a:lnTo>
                  <a:pt x="7744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C00000"/>
                </a:solidFill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969279" y="4212056"/>
            <a:ext cx="866141" cy="35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/>
            </a:pPr>
            <a:r>
              <a:rPr sz="2000"/>
              <a:t>糖尿病</a:t>
            </a:r>
          </a:p>
        </p:txBody>
      </p:sp>
      <p:sp>
        <p:nvSpPr>
          <p:cNvPr id="118" name="Shape 118"/>
          <p:cNvSpPr/>
          <p:nvPr/>
        </p:nvSpPr>
        <p:spPr>
          <a:xfrm>
            <a:off x="1475655" y="5266268"/>
            <a:ext cx="7416825" cy="1115574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19" name="Shape 119"/>
          <p:cNvSpPr/>
          <p:nvPr/>
        </p:nvSpPr>
        <p:spPr>
          <a:xfrm>
            <a:off x="1475655" y="5346999"/>
            <a:ext cx="7416825" cy="925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上述糖尿病患者的心血管疾病风险极高，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“坏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  <a:r>
              <a:rPr sz="2000"/>
              <a:t>LDL-C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降至＜ </a:t>
            </a:r>
            <a:r>
              <a:rPr b="1" sz="3200">
                <a:solidFill>
                  <a:srgbClr val="FF0000"/>
                </a:solidFill>
              </a:rPr>
              <a:t>1.8</a:t>
            </a:r>
            <a:r>
              <a:rPr b="1" sz="2400">
                <a:solidFill>
                  <a:srgbClr val="FF0000"/>
                </a:solidFill>
              </a:rPr>
              <a:t>mmol/L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，才能更好地预防心血管疾病</a:t>
            </a:r>
          </a:p>
        </p:txBody>
      </p:sp>
      <p:pic>
        <p:nvPicPr>
          <p:cNvPr id="120" name="image10.tif" descr="卡通医生矢量图大图 点击还原"/>
          <p:cNvPicPr/>
          <p:nvPr/>
        </p:nvPicPr>
        <p:blipFill>
          <a:blip r:embed="rId4">
            <a:extLst/>
          </a:blip>
          <a:srcRect l="0" t="34361" r="75097" b="22596"/>
          <a:stretch>
            <a:fillRect/>
          </a:stretch>
        </p:blipFill>
        <p:spPr>
          <a:xfrm>
            <a:off x="47613" y="4959144"/>
            <a:ext cx="1398721" cy="1645555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3680286" y="1601595"/>
            <a:ext cx="432049" cy="3280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4"/>
                  <a:pt x="10800" y="21363"/>
                </a:cubicBezTo>
                <a:lnTo>
                  <a:pt x="10800" y="11037"/>
                </a:lnTo>
                <a:cubicBezTo>
                  <a:pt x="10800" y="10906"/>
                  <a:pt x="5965" y="10800"/>
                  <a:pt x="0" y="10800"/>
                </a:cubicBezTo>
                <a:cubicBezTo>
                  <a:pt x="5965" y="10800"/>
                  <a:pt x="10800" y="10694"/>
                  <a:pt x="10800" y="10563"/>
                </a:cubicBezTo>
                <a:lnTo>
                  <a:pt x="10800" y="237"/>
                </a:lnTo>
                <a:cubicBezTo>
                  <a:pt x="10800" y="106"/>
                  <a:pt x="15635" y="0"/>
                  <a:pt x="21600" y="0"/>
                </a:cubicBezTo>
              </a:path>
            </a:pathLst>
          </a:custGeom>
          <a:ln w="38100">
            <a:solidFill>
              <a:srgbClr val="4F81BD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grpSp>
        <p:nvGrpSpPr>
          <p:cNvPr id="132" name="Group 132"/>
          <p:cNvGrpSpPr/>
          <p:nvPr/>
        </p:nvGrpSpPr>
        <p:grpSpPr>
          <a:xfrm>
            <a:off x="4505884" y="1497903"/>
            <a:ext cx="4192776" cy="3333405"/>
            <a:chOff x="0" y="0"/>
            <a:chExt cx="4192775" cy="3333404"/>
          </a:xfrm>
        </p:grpSpPr>
        <p:sp>
          <p:nvSpPr>
            <p:cNvPr id="122" name="Shape 122"/>
            <p:cNvSpPr/>
            <p:nvPr/>
          </p:nvSpPr>
          <p:spPr>
            <a:xfrm>
              <a:off x="0" y="1235331"/>
              <a:ext cx="1628140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心绞痛或心梗</a:t>
              </a:r>
            </a:p>
          </p:txBody>
        </p:sp>
        <p:sp>
          <p:nvSpPr>
            <p:cNvPr id="123" name="Shape 123"/>
            <p:cNvSpPr/>
            <p:nvPr/>
          </p:nvSpPr>
          <p:spPr>
            <a:xfrm>
              <a:off x="2259585" y="1235330"/>
              <a:ext cx="1882141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脑卒中（中风）</a:t>
              </a:r>
            </a:p>
          </p:txBody>
        </p:sp>
        <p:pic>
          <p:nvPicPr>
            <p:cNvPr id="124" name="image14.tif" descr="d:\program files (x86)\360se6\User Data\temp\29939779770633099381n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57493" y="21493"/>
              <a:ext cx="1005759" cy="12245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image15.tif" descr="d:\program files (x86)\360se6\User Data\temp\452_65bd51e9_a293_4224_b90a_e6b9b0506c44_0.jpg"/>
            <p:cNvPicPr/>
            <p:nvPr/>
          </p:nvPicPr>
          <p:blipFill>
            <a:blip r:embed="rId6">
              <a:extLst/>
            </a:blip>
            <a:srcRect l="11401" t="0" r="9175" b="0"/>
            <a:stretch>
              <a:fillRect/>
            </a:stretch>
          </p:blipFill>
          <p:spPr>
            <a:xfrm>
              <a:off x="2457269" y="0"/>
              <a:ext cx="1281255" cy="1267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28" name="Group 128"/>
            <p:cNvGrpSpPr/>
            <p:nvPr/>
          </p:nvGrpSpPr>
          <p:grpSpPr>
            <a:xfrm>
              <a:off x="2449535" y="1809862"/>
              <a:ext cx="1159778" cy="1186524"/>
              <a:chOff x="0" y="0"/>
              <a:chExt cx="1159777" cy="1186523"/>
            </a:xfrm>
          </p:grpSpPr>
          <p:pic>
            <p:nvPicPr>
              <p:cNvPr id="126" name="image20.png" descr="d:\program files (x86)\360se6\User Data\temp\455997_164657671111_2.jpg"/>
              <p:cNvPicPr/>
              <p:nvPr/>
            </p:nvPicPr>
            <p:blipFill>
              <a:blip r:embed="rId7">
                <a:extLst/>
              </a:blip>
              <a:srcRect l="30656" t="34286" r="0" b="9445"/>
              <a:stretch>
                <a:fillRect/>
              </a:stretch>
            </p:blipFill>
            <p:spPr>
              <a:xfrm>
                <a:off x="-1" y="0"/>
                <a:ext cx="1159779" cy="11865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" name="image21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1888" y="0"/>
                <a:ext cx="334188" cy="201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9" name="Shape 129"/>
            <p:cNvSpPr/>
            <p:nvPr/>
          </p:nvSpPr>
          <p:spPr>
            <a:xfrm>
              <a:off x="2240065" y="2958173"/>
              <a:ext cx="1952711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0"/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颈动脉斑块</a:t>
              </a:r>
              <a:r>
                <a:rPr b="1" sz="2000"/>
                <a:t>/</a:t>
              </a:r>
              <a:r>
                <a:rPr b="1" sz="2000">
                  <a:latin typeface="微软雅黑"/>
                  <a:ea typeface="微软雅黑"/>
                  <a:cs typeface="微软雅黑"/>
                  <a:sym typeface="微软雅黑"/>
                </a:rPr>
                <a:t>狭窄</a:t>
              </a:r>
            </a:p>
          </p:txBody>
        </p:sp>
        <p:pic>
          <p:nvPicPr>
            <p:cNvPr id="130" name="image18.tif" descr="d:\program files (x86)\360se6\User Data\temp\sy_52243043892.jpg"/>
            <p:cNvPicPr/>
            <p:nvPr/>
          </p:nvPicPr>
          <p:blipFill>
            <a:blip r:embed="rId9">
              <a:extLst/>
            </a:blip>
            <a:srcRect l="29315" t="6000" r="0" b="8090"/>
            <a:stretch>
              <a:fillRect/>
            </a:stretch>
          </p:blipFill>
          <p:spPr>
            <a:xfrm>
              <a:off x="210342" y="1651147"/>
              <a:ext cx="1207455" cy="14675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Shape 131"/>
            <p:cNvSpPr/>
            <p:nvPr/>
          </p:nvSpPr>
          <p:spPr>
            <a:xfrm>
              <a:off x="3949" y="2954717"/>
              <a:ext cx="1628141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/>
              </a:pPr>
              <a:r>
                <a:rPr b="1" sz="2000"/>
                <a:t>外周动脉病变</a:t>
              </a:r>
            </a:p>
          </p:txBody>
        </p:sp>
      </p:grp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22.png" descr="d:\program files (x86)\360se6\User Data\temp\125429eb4aeg214.jpg"/>
          <p:cNvPicPr/>
          <p:nvPr/>
        </p:nvPicPr>
        <p:blipFill>
          <a:blip r:embed="rId2">
            <a:extLst/>
          </a:blip>
          <a:srcRect l="8684" t="0" r="0" b="0"/>
          <a:stretch>
            <a:fillRect/>
          </a:stretch>
        </p:blipFill>
        <p:spPr>
          <a:xfrm>
            <a:off x="114300" y="1507216"/>
            <a:ext cx="4153355" cy="321792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糖尿病患者伴心血管疾病，应立即启动他汀治疗</a:t>
            </a:r>
          </a:p>
        </p:txBody>
      </p:sp>
      <p:pic>
        <p:nvPicPr>
          <p:cNvPr id="138" name="image2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7983" y="1096799"/>
            <a:ext cx="4711429" cy="4192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13.tif" descr="C:\Users\admin\Documents\ppt素材\卡通图片\9420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7116" y="4121956"/>
            <a:ext cx="2335150" cy="233515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5220072" y="2066071"/>
            <a:ext cx="2980366" cy="172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这样的糖尿病患者，</a:t>
            </a:r>
            <a:endParaRPr b="1" sz="2000"/>
          </a:p>
          <a:p>
            <a:pPr lvl="0">
              <a:lnSpc>
                <a:spcPct val="150000"/>
              </a:lnSpc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心血管疾病风险极高。</a:t>
            </a:r>
            <a:endParaRPr b="1" sz="2000"/>
          </a:p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无论</a:t>
            </a:r>
            <a:r>
              <a:rPr b="1" sz="2000"/>
              <a:t>LDL-C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是否升高，</a:t>
            </a:r>
            <a:endParaRPr b="1" sz="2000"/>
          </a:p>
          <a:p>
            <a:pPr lvl="0">
              <a:lnSpc>
                <a:spcPct val="150000"/>
              </a:lnSpc>
            </a:pP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都应立即启动他汀治疗！</a:t>
            </a:r>
          </a:p>
        </p:txBody>
      </p:sp>
      <p:sp>
        <p:nvSpPr>
          <p:cNvPr id="141" name="Shape 141"/>
          <p:cNvSpPr/>
          <p:nvPr/>
        </p:nvSpPr>
        <p:spPr>
          <a:xfrm>
            <a:off x="-180529" y="4437112"/>
            <a:ext cx="6480721" cy="2232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5800"/>
                </a:moveTo>
                <a:lnTo>
                  <a:pt x="14522" y="0"/>
                </a:lnTo>
                <a:lnTo>
                  <a:pt x="14155" y="5325"/>
                </a:lnTo>
                <a:lnTo>
                  <a:pt x="18380" y="4457"/>
                </a:lnTo>
                <a:lnTo>
                  <a:pt x="16702" y="7315"/>
                </a:lnTo>
                <a:lnTo>
                  <a:pt x="21097" y="8137"/>
                </a:lnTo>
                <a:lnTo>
                  <a:pt x="17607" y="10475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20" y="14457"/>
                </a:lnTo>
                <a:lnTo>
                  <a:pt x="13247" y="19737"/>
                </a:lnTo>
                <a:lnTo>
                  <a:pt x="10532" y="14935"/>
                </a:lnTo>
                <a:lnTo>
                  <a:pt x="8485" y="21600"/>
                </a:lnTo>
                <a:lnTo>
                  <a:pt x="7715" y="15627"/>
                </a:lnTo>
                <a:lnTo>
                  <a:pt x="4762" y="17617"/>
                </a:lnTo>
                <a:lnTo>
                  <a:pt x="5667" y="13937"/>
                </a:lnTo>
                <a:lnTo>
                  <a:pt x="135" y="14587"/>
                </a:lnTo>
                <a:lnTo>
                  <a:pt x="3722" y="11775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7312" y="6320"/>
                </a:lnTo>
                <a:lnTo>
                  <a:pt x="8352" y="229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42" name="Shape 142"/>
          <p:cNvSpPr/>
          <p:nvPr/>
        </p:nvSpPr>
        <p:spPr>
          <a:xfrm>
            <a:off x="1055696" y="5024718"/>
            <a:ext cx="3932714" cy="11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已患</a:t>
            </a:r>
            <a:r>
              <a:rPr b="1"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心梗、心绞痛、脑卒中、外周动脉病变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等心血管疾病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再看一看糖尿病患者的年龄和危险因素</a:t>
            </a:r>
          </a:p>
        </p:txBody>
      </p:sp>
      <p:sp>
        <p:nvSpPr>
          <p:cNvPr id="145" name="Shape 145"/>
          <p:cNvSpPr/>
          <p:nvPr/>
        </p:nvSpPr>
        <p:spPr>
          <a:xfrm>
            <a:off x="755576" y="1432632"/>
            <a:ext cx="7759770" cy="794765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46" name="Shape 146"/>
          <p:cNvSpPr/>
          <p:nvPr/>
        </p:nvSpPr>
        <p:spPr>
          <a:xfrm>
            <a:off x="974792" y="1599180"/>
            <a:ext cx="7341625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609600" indent="-609600" algn="ctr">
              <a:buSzPct val="100000"/>
              <a:buAutoNum type="arabicPeriod" startAt="1"/>
            </a:pP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糖尿病患者伴有心血管疾病或颈动脉斑块</a:t>
            </a:r>
            <a:r>
              <a:rPr b="1" sz="2400"/>
              <a:t>/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狭窄吗？</a:t>
            </a:r>
          </a:p>
        </p:txBody>
      </p:sp>
      <p:pic>
        <p:nvPicPr>
          <p:cNvPr id="147" name="image13.tif" descr="C:\Users\admin\Documents\ppt素材\卡通图片\942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849" y="4509120"/>
            <a:ext cx="2278167" cy="2212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" name="Group 150"/>
          <p:cNvGrpSpPr/>
          <p:nvPr/>
        </p:nvGrpSpPr>
        <p:grpSpPr>
          <a:xfrm>
            <a:off x="4860032" y="2492896"/>
            <a:ext cx="1080121" cy="576065"/>
            <a:chOff x="0" y="0"/>
            <a:chExt cx="1080120" cy="576064"/>
          </a:xfrm>
        </p:grpSpPr>
        <p:sp>
          <p:nvSpPr>
            <p:cNvPr id="148" name="Shape 148"/>
            <p:cNvSpPr/>
            <p:nvPr/>
          </p:nvSpPr>
          <p:spPr>
            <a:xfrm>
              <a:off x="0" y="0"/>
              <a:ext cx="1080121" cy="576065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20" y="112771"/>
              <a:ext cx="1023880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000">
                  <a:solidFill>
                    <a:srgbClr val="FFFFFF"/>
                  </a:solidFill>
                </a:rPr>
                <a:t>否</a:t>
              </a:r>
            </a:p>
          </p:txBody>
        </p:sp>
      </p:grpSp>
      <p:sp>
        <p:nvSpPr>
          <p:cNvPr id="151" name="Shape 151"/>
          <p:cNvSpPr/>
          <p:nvPr/>
        </p:nvSpPr>
        <p:spPr>
          <a:xfrm>
            <a:off x="4645604" y="2227396"/>
            <a:ext cx="214429" cy="1345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79"/>
                </a:moveTo>
                <a:lnTo>
                  <a:pt x="5400" y="1987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879"/>
                </a:lnTo>
                <a:lnTo>
                  <a:pt x="21600" y="19879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A5E6FF"/>
              </a:gs>
              <a:gs pos="35000">
                <a:srgbClr val="BFEDFF"/>
              </a:gs>
              <a:gs pos="100000">
                <a:srgbClr val="E7F8FF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52" name="Shape 152"/>
          <p:cNvSpPr/>
          <p:nvPr/>
        </p:nvSpPr>
        <p:spPr>
          <a:xfrm>
            <a:off x="3051495" y="3573016"/>
            <a:ext cx="3779539" cy="144017"/>
          </a:xfrm>
          <a:prstGeom prst="rect">
            <a:avLst/>
          </a:prstGeom>
          <a:gradFill>
            <a:gsLst>
              <a:gs pos="0">
                <a:srgbClr val="A5E6FF"/>
              </a:gs>
              <a:gs pos="35000">
                <a:srgbClr val="BFEDFF"/>
              </a:gs>
              <a:gs pos="100000">
                <a:srgbClr val="E7F8FF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53" name="Shape 153"/>
          <p:cNvSpPr/>
          <p:nvPr/>
        </p:nvSpPr>
        <p:spPr>
          <a:xfrm>
            <a:off x="2987824" y="3717032"/>
            <a:ext cx="214429" cy="1309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32"/>
                </a:moveTo>
                <a:lnTo>
                  <a:pt x="5400" y="19832"/>
                </a:lnTo>
                <a:lnTo>
                  <a:pt x="5400" y="0"/>
                </a:lnTo>
                <a:lnTo>
                  <a:pt x="16200" y="0"/>
                </a:lnTo>
                <a:lnTo>
                  <a:pt x="16200" y="19832"/>
                </a:lnTo>
                <a:lnTo>
                  <a:pt x="21600" y="19832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A5E6FF"/>
              </a:gs>
              <a:gs pos="35000">
                <a:srgbClr val="BFEDFF"/>
              </a:gs>
              <a:gs pos="100000">
                <a:srgbClr val="E7F8FF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54" name="Shape 154"/>
          <p:cNvSpPr/>
          <p:nvPr/>
        </p:nvSpPr>
        <p:spPr>
          <a:xfrm>
            <a:off x="6660232" y="3717032"/>
            <a:ext cx="214429" cy="1298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16"/>
                </a:moveTo>
                <a:lnTo>
                  <a:pt x="5400" y="19816"/>
                </a:lnTo>
                <a:lnTo>
                  <a:pt x="5400" y="0"/>
                </a:lnTo>
                <a:lnTo>
                  <a:pt x="16200" y="0"/>
                </a:lnTo>
                <a:lnTo>
                  <a:pt x="16200" y="19816"/>
                </a:lnTo>
                <a:lnTo>
                  <a:pt x="21600" y="19816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A5E6FF"/>
              </a:gs>
              <a:gs pos="35000">
                <a:srgbClr val="BFEDFF"/>
              </a:gs>
              <a:gs pos="100000">
                <a:srgbClr val="E7F8FF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55" name="Shape 155"/>
          <p:cNvSpPr/>
          <p:nvPr/>
        </p:nvSpPr>
        <p:spPr>
          <a:xfrm>
            <a:off x="1893190" y="5026517"/>
            <a:ext cx="2448273" cy="706740"/>
          </a:xfrm>
          <a:prstGeom prst="roundRect">
            <a:avLst>
              <a:gd name="adj" fmla="val 16667"/>
            </a:avLst>
          </a:prstGeom>
          <a:solidFill>
            <a:srgbClr val="FAC090"/>
          </a:solidFill>
          <a:ln w="25400">
            <a:solidFill>
              <a:srgbClr val="F7964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56" name="Shape 156"/>
          <p:cNvSpPr/>
          <p:nvPr/>
        </p:nvSpPr>
        <p:spPr>
          <a:xfrm>
            <a:off x="2418339" y="5176596"/>
            <a:ext cx="131795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000"/>
              <a:t>2.  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年     龄</a:t>
            </a:r>
          </a:p>
        </p:txBody>
      </p:sp>
      <p:sp>
        <p:nvSpPr>
          <p:cNvPr id="157" name="Shape 157"/>
          <p:cNvSpPr/>
          <p:nvPr/>
        </p:nvSpPr>
        <p:spPr>
          <a:xfrm>
            <a:off x="4784664" y="5015122"/>
            <a:ext cx="4179825" cy="706739"/>
          </a:xfrm>
          <a:prstGeom prst="roundRect">
            <a:avLst>
              <a:gd name="adj" fmla="val 16667"/>
            </a:avLst>
          </a:prstGeom>
          <a:solidFill>
            <a:srgbClr val="FAC090"/>
          </a:solidFill>
          <a:ln w="25400">
            <a:solidFill>
              <a:srgbClr val="F7964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58" name="Shape 158"/>
          <p:cNvSpPr/>
          <p:nvPr/>
        </p:nvSpPr>
        <p:spPr>
          <a:xfrm>
            <a:off x="5364088" y="5176596"/>
            <a:ext cx="274311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2000"/>
              <a:t>2.  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心血管疾病危险因素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0" y="31371"/>
            <a:ext cx="9144000" cy="105273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无心血管疾病，且年龄</a:t>
            </a:r>
            <a:r>
              <a:rPr b="1" sz="2800">
                <a:solidFill>
                  <a:srgbClr val="FFFFFF"/>
                </a:solidFill>
              </a:rPr>
              <a:t>≥</a:t>
            </a:r>
            <a:r>
              <a:rPr b="1" sz="2800">
                <a:solidFill>
                  <a:srgbClr val="FFFFFF"/>
                </a:solidFill>
              </a:rPr>
              <a:t>40</a:t>
            </a: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岁的糖尿病患者，</a:t>
            </a:r>
            <a:b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b="1"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如有以下任意一项心血管危险因素，应启动他汀治疗</a:t>
            </a:r>
          </a:p>
        </p:txBody>
      </p:sp>
      <p:sp>
        <p:nvSpPr>
          <p:cNvPr id="161" name="Shape 161"/>
          <p:cNvSpPr/>
          <p:nvPr/>
        </p:nvSpPr>
        <p:spPr>
          <a:xfrm rot="16200000">
            <a:off x="5669064" y="2926257"/>
            <a:ext cx="1604228" cy="1169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solidFill>
            <a:srgbClr val="DBEEF4"/>
          </a:solidFill>
          <a:ln w="25400">
            <a:solidFill>
              <a:srgbClr val="4BACC6"/>
            </a:solidFill>
          </a:ln>
          <a:effectLst>
            <a:outerShdw sx="100000" sy="100000" kx="0" ky="0" algn="b" rotWithShape="0" blurRad="50800" dist="38100" dir="81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162" name="Shape 162"/>
          <p:cNvSpPr/>
          <p:nvPr/>
        </p:nvSpPr>
        <p:spPr>
          <a:xfrm>
            <a:off x="5886401" y="2780927"/>
            <a:ext cx="1169552" cy="81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0000"/>
                </a:solidFill>
              </a:rPr>
              <a:t>积极他汀治疗</a:t>
            </a:r>
          </a:p>
        </p:txBody>
      </p:sp>
      <p:sp>
        <p:nvSpPr>
          <p:cNvPr id="163" name="Shape 163"/>
          <p:cNvSpPr/>
          <p:nvPr/>
        </p:nvSpPr>
        <p:spPr>
          <a:xfrm>
            <a:off x="7025637" y="2825641"/>
            <a:ext cx="2118363" cy="1303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/>
              <a:t>“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LDL-C</a:t>
            </a:r>
            <a:r>
              <a:rPr b="1" sz="2400">
                <a:latin typeface="微软雅黑"/>
                <a:ea typeface="微软雅黑"/>
                <a:cs typeface="微软雅黑"/>
                <a:sym typeface="微软雅黑"/>
              </a:rPr>
              <a:t>应降至</a:t>
            </a:r>
            <a:r>
              <a:rPr b="1" sz="2000">
                <a:latin typeface="微软雅黑"/>
                <a:ea typeface="微软雅黑"/>
                <a:cs typeface="微软雅黑"/>
                <a:sym typeface="微软雅黑"/>
              </a:rPr>
              <a:t>＜</a:t>
            </a:r>
            <a:r>
              <a:rPr b="1" sz="3200">
                <a:solidFill>
                  <a:srgbClr val="FF0000"/>
                </a:solidFill>
              </a:rPr>
              <a:t>2.6</a:t>
            </a:r>
            <a:r>
              <a:rPr b="1" sz="2000"/>
              <a:t>mmol/L</a:t>
            </a:r>
          </a:p>
        </p:txBody>
      </p:sp>
      <p:sp>
        <p:nvSpPr>
          <p:cNvPr id="164" name="Shape 164"/>
          <p:cNvSpPr/>
          <p:nvPr/>
        </p:nvSpPr>
        <p:spPr>
          <a:xfrm>
            <a:off x="179511" y="1545938"/>
            <a:ext cx="5688632" cy="389802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4BACC6"/>
            </a:solidFill>
          </a:ln>
        </p:spPr>
        <p:txBody>
          <a:bodyPr lIns="0" tIns="0" rIns="0" bIns="0" anchor="ctr"/>
          <a:lstStyle/>
          <a:p>
            <a:pPr lvl="0" algn="ctr"/>
          </a:p>
        </p:txBody>
      </p:sp>
      <p:pic>
        <p:nvPicPr>
          <p:cNvPr id="165" name="image24.png" descr="d:\program files (x86)\360se6\User Data\temp\9d256604gw1e0hm8n6m5yj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849" y="1722001"/>
            <a:ext cx="1595245" cy="137511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76390" y="3039342"/>
            <a:ext cx="2407379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血脂异常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8298" y="3047395"/>
            <a:ext cx="1132559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吸烟</a:t>
            </a:r>
          </a:p>
        </p:txBody>
      </p:sp>
      <p:pic>
        <p:nvPicPr>
          <p:cNvPr id="168" name="image25.png" descr="c:\users\admin\appdata\roaming\360se6\User Data\temp\6EF5CC864B9A68EBF36A1EF2AACC649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9751" y="1766516"/>
            <a:ext cx="1404934" cy="1172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26.png" descr="c:\users\admin\appdata\roaming\360se6\User Data\temp\u=123723132,447223658&amp;fm=21&amp;gp=0.jpg"/>
          <p:cNvPicPr/>
          <p:nvPr/>
        </p:nvPicPr>
        <p:blipFill>
          <a:blip r:embed="rId4">
            <a:extLst/>
          </a:blip>
          <a:srcRect l="11432" t="0" r="13295" b="11271"/>
          <a:stretch>
            <a:fillRect/>
          </a:stretch>
        </p:blipFill>
        <p:spPr>
          <a:xfrm>
            <a:off x="4211959" y="1852810"/>
            <a:ext cx="1314775" cy="114320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4309936" y="3073451"/>
            <a:ext cx="1132560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高血压</a:t>
            </a:r>
          </a:p>
        </p:txBody>
      </p:sp>
      <p:sp>
        <p:nvSpPr>
          <p:cNvPr id="171" name="Shape 171"/>
          <p:cNvSpPr/>
          <p:nvPr/>
        </p:nvSpPr>
        <p:spPr>
          <a:xfrm>
            <a:off x="4365269" y="4862641"/>
            <a:ext cx="1132560" cy="39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蛋白尿</a:t>
            </a:r>
          </a:p>
        </p:txBody>
      </p:sp>
      <p:pic>
        <p:nvPicPr>
          <p:cNvPr id="172" name="image2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1959" y="3662593"/>
            <a:ext cx="1576466" cy="1245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28.png" descr="d:\program files (x86)\360se6\User Data\temp\201007101531434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9591" y="3573016"/>
            <a:ext cx="2580771" cy="129645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179511" y="4865153"/>
            <a:ext cx="3731027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 sz="1800"/>
            </a:pPr>
            <a:r>
              <a:rPr b="1" sz="2400"/>
              <a:t>早发性心血管疾病家族史</a:t>
            </a:r>
          </a:p>
        </p:txBody>
      </p:sp>
      <p:sp>
        <p:nvSpPr>
          <p:cNvPr id="175" name="Shape 175"/>
          <p:cNvSpPr/>
          <p:nvPr/>
        </p:nvSpPr>
        <p:spPr>
          <a:xfrm>
            <a:off x="1153316" y="5744888"/>
            <a:ext cx="5060354" cy="6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血脂异常包括：</a:t>
            </a:r>
            <a:r>
              <a:rPr sz="2000"/>
              <a:t>“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好</a:t>
            </a:r>
            <a:r>
              <a:rPr sz="2000"/>
              <a:t>”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  <a:r>
              <a:rPr sz="2000"/>
              <a:t>HDL-C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降低，</a:t>
            </a:r>
            <a:endParaRPr sz="2000"/>
          </a:p>
          <a:p>
            <a:pPr lvl="0"/>
            <a:r>
              <a:rPr b="1" sz="2000">
                <a:solidFill>
                  <a:srgbClr val="FF0000"/>
                </a:solidFill>
              </a:rPr>
              <a:t>“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坏</a:t>
            </a:r>
            <a:r>
              <a:rPr b="1" sz="2000">
                <a:solidFill>
                  <a:srgbClr val="FF0000"/>
                </a:solidFill>
              </a:rPr>
              <a:t>”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胆固醇</a:t>
            </a:r>
            <a:r>
              <a:rPr b="1" sz="2000">
                <a:solidFill>
                  <a:srgbClr val="FF0000"/>
                </a:solidFill>
              </a:rPr>
              <a:t>LDL-C</a:t>
            </a:r>
            <a:r>
              <a:rPr b="1" sz="20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rPr>
              <a:t>升高</a:t>
            </a:r>
            <a:r>
              <a:rPr sz="2000">
                <a:latin typeface="微软雅黑"/>
                <a:ea typeface="微软雅黑"/>
                <a:cs typeface="微软雅黑"/>
                <a:sym typeface="微软雅黑"/>
              </a:rPr>
              <a:t>，总胆固醇降低</a:t>
            </a:r>
          </a:p>
        </p:txBody>
      </p:sp>
      <p:pic>
        <p:nvPicPr>
          <p:cNvPr id="176" name="image29.png" descr="C:\Users\admin\Documents\ppt素材\图形\按钮1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9280" y="5805263"/>
            <a:ext cx="545273" cy="556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Group 179" descr="d:\program files (x86)\360se6\User Data\temp\71515_101139076000_2.jpg"/>
          <p:cNvGrpSpPr/>
          <p:nvPr/>
        </p:nvGrpSpPr>
        <p:grpSpPr>
          <a:xfrm>
            <a:off x="7179619" y="4170817"/>
            <a:ext cx="1810399" cy="2701247"/>
            <a:chOff x="0" y="0"/>
            <a:chExt cx="1810398" cy="2701245"/>
          </a:xfrm>
        </p:grpSpPr>
        <p:sp>
          <p:nvSpPr>
            <p:cNvPr id="177" name="Shape 177"/>
            <p:cNvSpPr/>
            <p:nvPr/>
          </p:nvSpPr>
          <p:spPr>
            <a:xfrm>
              <a:off x="0" y="0"/>
              <a:ext cx="1810399" cy="27012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78" name="image30.png"/>
            <p:cNvPicPr/>
            <p:nvPr/>
          </p:nvPicPr>
          <p:blipFill>
            <a:blip r:embed="rId8">
              <a:extLst/>
            </a:blip>
            <a:srcRect l="16686" t="14316" r="12616" b="11102"/>
            <a:stretch>
              <a:fillRect/>
            </a:stretch>
          </p:blipFill>
          <p:spPr>
            <a:xfrm>
              <a:off x="0" y="-1"/>
              <a:ext cx="1810398" cy="2701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